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xlsx" ContentType="application/vnd.openxmlformats-officedocument.spreadsheetml.shee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74" r:id="rId18"/>
    <p:sldId id="276" r:id="rId19"/>
    <p:sldId id="273" r:id="rId20"/>
  </p:sldIdLst>
  <p:sldSz cx="9144000" cy="6858000" type="overhead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 descr="ppt-0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67" y="365151"/>
            <a:ext cx="1971733" cy="5812248"/>
          </a:xfrm>
        </p:spPr>
        <p:txBody>
          <a:bodyPr vert="eaVert"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8" y="365151"/>
            <a:ext cx="5800895" cy="5812248"/>
          </a:xfrm>
        </p:spPr>
        <p:txBody>
          <a:bodyPr vert="eaVert"/>
          <a:lstStyle/>
          <a:p>
            <a:pPr lvl="0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ppt-0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 descr="ppt过渡页-0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 descr="ppt-0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365151"/>
            <a:ext cx="7886931" cy="1325656"/>
          </a:xfrm>
        </p:spPr>
        <p:txBody>
          <a:bodyPr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59" y="1681282"/>
            <a:ext cx="3868454" cy="82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59" y="2505252"/>
            <a:ext cx="3868454" cy="3684848"/>
          </a:xfrm>
        </p:spPr>
        <p:txBody>
          <a:bodyPr/>
          <a:lstStyle/>
          <a:p>
            <a:pPr lvl="0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86" y="1681282"/>
            <a:ext cx="3887505" cy="82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86" y="2505252"/>
            <a:ext cx="3887505" cy="3684848"/>
          </a:xfrm>
        </p:spPr>
        <p:txBody>
          <a:bodyPr/>
          <a:lstStyle/>
          <a:p>
            <a:pPr lvl="0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457232"/>
            <a:ext cx="2949264" cy="1600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505" y="987495"/>
            <a:ext cx="4629286" cy="487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9" y="2057545"/>
            <a:ext cx="2949264" cy="3811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457232"/>
            <a:ext cx="2949264" cy="1600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05" y="987495"/>
            <a:ext cx="4629286" cy="48739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9" y="2057545"/>
            <a:ext cx="2949264" cy="3811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t"/>
          <a:lstStyle/>
          <a:p>
            <a:pPr lvl="0" indent="-22542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5425"/>
            <a:r>
              <a:rPr lang="zh-CN" altLang="en-US"/>
              <a:t>第二级</a:t>
            </a:r>
            <a:endParaRPr lang="zh-CN" altLang="en-US"/>
          </a:p>
          <a:p>
            <a:pPr lvl="2" indent="-225425"/>
            <a:r>
              <a:rPr lang="zh-CN" altLang="en-US"/>
              <a:t>第三级</a:t>
            </a:r>
            <a:endParaRPr lang="zh-CN" altLang="en-US"/>
          </a:p>
          <a:p>
            <a:pPr lvl="3" indent="-225425"/>
            <a:r>
              <a:rPr lang="zh-CN" altLang="en-US"/>
              <a:t>第四级</a:t>
            </a:r>
            <a:endParaRPr lang="zh-CN" altLang="en-US"/>
          </a:p>
          <a:p>
            <a:pPr lvl="4" indent="-225425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606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emf"/><Relationship Id="rId2" Type="http://schemas.openxmlformats.org/officeDocument/2006/relationships/package" Target="../embeddings/Workbook1.xlsx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package" Target="../embeddings/Document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3530" y="1112520"/>
            <a:ext cx="3950335" cy="638810"/>
          </a:xfrm>
          <a:prstGeom prst="horizontalScroll">
            <a:avLst/>
          </a:prstGeom>
          <a:gradFill>
            <a:gsLst>
              <a:gs pos="25000">
                <a:srgbClr val="FCC029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CB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选择优势业务，提升利润空间</a:t>
            </a:r>
            <a:endParaRPr lang="zh-CN" altLang="en-US" noProof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7" name="图片 6" descr="money_bag_1087px_1192959_easyicon.net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38455" y="1242695"/>
            <a:ext cx="377190" cy="363220"/>
          </a:xfrm>
          <a:prstGeom prst="rect">
            <a:avLst/>
          </a:prstGeom>
        </p:spPr>
      </p:pic>
      <p:pic>
        <p:nvPicPr>
          <p:cNvPr id="9" name="图片 8" descr="book_445px_1194448_easyicon.n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2230" y="2852420"/>
            <a:ext cx="1263015" cy="1263015"/>
          </a:xfrm>
          <a:prstGeom prst="rect">
            <a:avLst/>
          </a:prstGeom>
        </p:spPr>
      </p:pic>
      <p:pic>
        <p:nvPicPr>
          <p:cNvPr id="14" name="图片 13" descr="business_card_277px_1158551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9370" y="4275455"/>
            <a:ext cx="1285875" cy="934085"/>
          </a:xfrm>
          <a:prstGeom prst="rect">
            <a:avLst/>
          </a:prstGeom>
        </p:spPr>
      </p:pic>
      <p:pic>
        <p:nvPicPr>
          <p:cNvPr id="19" name="图片 18" descr="image_picture_373px_1187880_easyicon.n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44165" y="2852420"/>
            <a:ext cx="1097915" cy="1097915"/>
          </a:xfrm>
          <a:prstGeom prst="rect">
            <a:avLst/>
          </a:prstGeom>
        </p:spPr>
      </p:pic>
      <p:pic>
        <p:nvPicPr>
          <p:cNvPr id="21" name="图片 20" descr="contract_391px_1192381_easyicon.net_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980055" y="4150995"/>
            <a:ext cx="1058545" cy="1058545"/>
          </a:xfrm>
          <a:prstGeom prst="rect">
            <a:avLst/>
          </a:prstGeom>
        </p:spPr>
      </p:pic>
      <p:pic>
        <p:nvPicPr>
          <p:cNvPr id="22" name="图片 21" descr="yes_ok_96px_545467_easyicon.net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38350" y="4493895"/>
            <a:ext cx="914400" cy="914400"/>
          </a:xfrm>
          <a:prstGeom prst="rect">
            <a:avLst/>
          </a:prstGeom>
        </p:spPr>
      </p:pic>
      <p:pic>
        <p:nvPicPr>
          <p:cNvPr id="23" name="图片 22" descr="yes_ok_96px_545467_easyicon.net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92805" y="3236595"/>
            <a:ext cx="914400" cy="914400"/>
          </a:xfrm>
          <a:prstGeom prst="rect">
            <a:avLst/>
          </a:prstGeom>
        </p:spPr>
      </p:pic>
      <p:pic>
        <p:nvPicPr>
          <p:cNvPr id="24" name="图片 23" descr="Money_Increase_305px_1185144_easyicon.net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92090" y="2564765"/>
            <a:ext cx="2904490" cy="2904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3530" y="1112520"/>
            <a:ext cx="4089400" cy="638810"/>
          </a:xfrm>
          <a:prstGeom prst="horizontalScroll">
            <a:avLst/>
          </a:prstGeom>
          <a:gradFill>
            <a:gsLst>
              <a:gs pos="25000">
                <a:srgbClr val="71CC35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C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扩大业务范围，且不增加工作量</a:t>
            </a:r>
          </a:p>
        </p:txBody>
      </p:sp>
      <p:pic>
        <p:nvPicPr>
          <p:cNvPr id="9" name="图片 8" descr="Computer_256px_566913_easyicon.ne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82240" y="2949575"/>
            <a:ext cx="2091690" cy="2091690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3555" y="3515995"/>
            <a:ext cx="1330960" cy="782955"/>
          </a:xfrm>
          <a:prstGeom prst="rect">
            <a:avLst/>
          </a:prstGeom>
        </p:spPr>
      </p:pic>
      <p:cxnSp>
        <p:nvCxnSpPr>
          <p:cNvPr id="13" name="直接箭头连接符 12"/>
          <p:cNvCxnSpPr>
            <a:stCxn id="3" idx="3"/>
            <a:endCxn id="9" idx="1"/>
          </p:cNvCxnSpPr>
          <p:nvPr/>
        </p:nvCxnSpPr>
        <p:spPr>
          <a:xfrm>
            <a:off x="1621790" y="2273300"/>
            <a:ext cx="1060450" cy="1722120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" idx="3"/>
            <a:endCxn id="9" idx="1"/>
          </p:cNvCxnSpPr>
          <p:nvPr/>
        </p:nvCxnSpPr>
        <p:spPr>
          <a:xfrm>
            <a:off x="1621790" y="3307715"/>
            <a:ext cx="1060450" cy="68770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4" idx="3"/>
            <a:endCxn id="9" idx="1"/>
          </p:cNvCxnSpPr>
          <p:nvPr/>
        </p:nvCxnSpPr>
        <p:spPr>
          <a:xfrm flipV="1">
            <a:off x="1621790" y="3995420"/>
            <a:ext cx="1060450" cy="439420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9" idx="1"/>
          </p:cNvCxnSpPr>
          <p:nvPr/>
        </p:nvCxnSpPr>
        <p:spPr>
          <a:xfrm flipV="1">
            <a:off x="1621790" y="3995420"/>
            <a:ext cx="1060450" cy="157797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759325" y="3961765"/>
            <a:ext cx="1063625" cy="44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773930" y="4294505"/>
            <a:ext cx="1063625" cy="44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773930" y="3638550"/>
            <a:ext cx="1063625" cy="44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Order_history_512px_1176965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795" y="1844675"/>
            <a:ext cx="737870" cy="737870"/>
          </a:xfrm>
          <a:prstGeom prst="rect">
            <a:avLst/>
          </a:prstGeom>
        </p:spPr>
      </p:pic>
      <p:pic>
        <p:nvPicPr>
          <p:cNvPr id="18" name="图片 17" descr="Order_history_512px_1176965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795" y="2924810"/>
            <a:ext cx="737870" cy="737870"/>
          </a:xfrm>
          <a:prstGeom prst="rect">
            <a:avLst/>
          </a:prstGeom>
        </p:spPr>
      </p:pic>
      <p:pic>
        <p:nvPicPr>
          <p:cNvPr id="19" name="图片 18" descr="Order_history_512px_1176965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795" y="4076700"/>
            <a:ext cx="737870" cy="737870"/>
          </a:xfrm>
          <a:prstGeom prst="rect">
            <a:avLst/>
          </a:prstGeom>
        </p:spPr>
      </p:pic>
      <p:pic>
        <p:nvPicPr>
          <p:cNvPr id="22" name="图片 21" descr="Order_history_512px_1176965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795" y="5156835"/>
            <a:ext cx="737870" cy="73787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796280" y="3356610"/>
            <a:ext cx="2515870" cy="119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</a:t>
            </a:r>
          </a:p>
        </p:txBody>
      </p:sp>
      <p:pic>
        <p:nvPicPr>
          <p:cNvPr id="25" name="图片 24" descr="graph_fall_128px_1137871_easyicon.n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85710" y="3933190"/>
            <a:ext cx="1109980" cy="1052830"/>
          </a:xfrm>
          <a:prstGeom prst="rect">
            <a:avLst/>
          </a:prstGeom>
        </p:spPr>
      </p:pic>
      <p:pic>
        <p:nvPicPr>
          <p:cNvPr id="33813" name="图片 9" descr="contract_391px_1192381_easyicon.net_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6710" y="1204595"/>
            <a:ext cx="473075" cy="4730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4165" y="1112520"/>
            <a:ext cx="4298315" cy="638810"/>
          </a:xfrm>
          <a:prstGeom prst="horizontalScroll">
            <a:avLst/>
          </a:prstGeom>
          <a:gradFill>
            <a:gsLst>
              <a:gs pos="25000">
                <a:srgbClr val="7D85C0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7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获取规范化印刷文件</a:t>
            </a:r>
            <a:r>
              <a:rPr lang="zh-CN" altLang="en-US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 </a:t>
            </a:r>
            <a:r>
              <a:rPr lang="zh-CN" altLang="en-US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提升工作效率</a:t>
            </a:r>
            <a:endParaRPr lang="zh-CN" altLang="en-US" noProof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4" name="图片 3" descr="Computer_256px_566913_easyicon.ne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73400" y="2384425"/>
            <a:ext cx="3054985" cy="3054985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30930" y="3149600"/>
            <a:ext cx="1943100" cy="1143000"/>
          </a:xfrm>
          <a:prstGeom prst="rect">
            <a:avLst/>
          </a:prstGeom>
        </p:spPr>
      </p:pic>
      <p:cxnSp>
        <p:nvCxnSpPr>
          <p:cNvPr id="13" name="直接箭头连接符 12"/>
          <p:cNvCxnSpPr>
            <a:endCxn id="4" idx="1"/>
          </p:cNvCxnSpPr>
          <p:nvPr/>
        </p:nvCxnSpPr>
        <p:spPr>
          <a:xfrm flipV="1">
            <a:off x="2421255" y="3912235"/>
            <a:ext cx="652145" cy="571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2" name="图片 5" descr="pdf_275px_1147272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990" y="1209675"/>
            <a:ext cx="461010" cy="482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" name="图片 6" descr="Idea_512px_1177988_easyicon.ne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3060" y="3957320"/>
            <a:ext cx="974725" cy="974725"/>
          </a:xfrm>
          <a:prstGeom prst="rect">
            <a:avLst/>
          </a:prstGeom>
        </p:spPr>
      </p:pic>
      <p:pic>
        <p:nvPicPr>
          <p:cNvPr id="2" name="图片 1" descr="jpg_755px_1160539_easyicon.net (1)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3060" y="2842895"/>
            <a:ext cx="821055" cy="926465"/>
          </a:xfrm>
          <a:prstGeom prst="rect">
            <a:avLst/>
          </a:prstGeom>
        </p:spPr>
      </p:pic>
      <p:pic>
        <p:nvPicPr>
          <p:cNvPr id="3" name="图片 2" descr="psd_512px_1101896_easyicon.net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4025" y="2851150"/>
            <a:ext cx="918210" cy="918210"/>
          </a:xfrm>
          <a:prstGeom prst="rect">
            <a:avLst/>
          </a:prstGeom>
        </p:spPr>
      </p:pic>
      <p:pic>
        <p:nvPicPr>
          <p:cNvPr id="9" name="图片 8" descr="ai_512px_1168955_easyicon.net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54025" y="4018915"/>
            <a:ext cx="913130" cy="913130"/>
          </a:xfrm>
          <a:prstGeom prst="rect">
            <a:avLst/>
          </a:prstGeom>
        </p:spPr>
      </p:pic>
      <p:pic>
        <p:nvPicPr>
          <p:cNvPr id="10" name="图片 9" descr="adobe_cs4_file_PDF_128px_563959_easyicon.net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48170" y="3099435"/>
            <a:ext cx="1625600" cy="162560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6128385" y="3951605"/>
            <a:ext cx="652145" cy="571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3530" y="1112520"/>
            <a:ext cx="3950335" cy="638810"/>
          </a:xfrm>
          <a:prstGeom prst="horizontalScroll">
            <a:avLst/>
          </a:prstGeom>
          <a:gradFill>
            <a:gsLst>
              <a:gs pos="25000">
                <a:srgbClr val="4DB9E4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DB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专注生产 缩减人力成本</a:t>
            </a:r>
            <a:endParaRPr lang="zh-CN" altLang="en-US" noProof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33814" name="图片 10" descr="people_928px_1152261_easyicon.net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4165" y="1255395"/>
            <a:ext cx="478790" cy="32956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MH_Other_1"/>
          <p:cNvSpPr/>
          <p:nvPr/>
        </p:nvSpPr>
        <p:spPr>
          <a:xfrm>
            <a:off x="2238375" y="5407025"/>
            <a:ext cx="4611688" cy="638175"/>
          </a:xfrm>
          <a:custGeom>
            <a:avLst/>
            <a:gdLst>
              <a:gd name="connsiteX0" fmla="*/ 2305898 w 4611794"/>
              <a:gd name="connsiteY0" fmla="*/ 176915 h 639232"/>
              <a:gd name="connsiteX1" fmla="*/ 2894395 w 4611794"/>
              <a:gd name="connsiteY1" fmla="*/ 267120 h 639232"/>
              <a:gd name="connsiteX2" fmla="*/ 2305898 w 4611794"/>
              <a:gd name="connsiteY2" fmla="*/ 357325 h 639232"/>
              <a:gd name="connsiteX3" fmla="*/ 1717401 w 4611794"/>
              <a:gd name="connsiteY3" fmla="*/ 267120 h 639232"/>
              <a:gd name="connsiteX4" fmla="*/ 2305898 w 4611794"/>
              <a:gd name="connsiteY4" fmla="*/ 176915 h 639232"/>
              <a:gd name="connsiteX5" fmla="*/ 2305896 w 4611794"/>
              <a:gd name="connsiteY5" fmla="*/ 127061 h 639232"/>
              <a:gd name="connsiteX6" fmla="*/ 1004146 w 4611794"/>
              <a:gd name="connsiteY6" fmla="*/ 283089 h 639232"/>
              <a:gd name="connsiteX7" fmla="*/ 2305896 w 4611794"/>
              <a:gd name="connsiteY7" fmla="*/ 439117 h 639232"/>
              <a:gd name="connsiteX8" fmla="*/ 3607646 w 4611794"/>
              <a:gd name="connsiteY8" fmla="*/ 283089 h 639232"/>
              <a:gd name="connsiteX9" fmla="*/ 2305896 w 4611794"/>
              <a:gd name="connsiteY9" fmla="*/ 127061 h 639232"/>
              <a:gd name="connsiteX10" fmla="*/ 2305897 w 4611794"/>
              <a:gd name="connsiteY10" fmla="*/ 85624 h 639232"/>
              <a:gd name="connsiteX11" fmla="*/ 4116441 w 4611794"/>
              <a:gd name="connsiteY11" fmla="*/ 294807 h 639232"/>
              <a:gd name="connsiteX12" fmla="*/ 2305897 w 4611794"/>
              <a:gd name="connsiteY12" fmla="*/ 503990 h 639232"/>
              <a:gd name="connsiteX13" fmla="*/ 495353 w 4611794"/>
              <a:gd name="connsiteY13" fmla="*/ 294807 h 639232"/>
              <a:gd name="connsiteX14" fmla="*/ 2305897 w 4611794"/>
              <a:gd name="connsiteY14" fmla="*/ 85624 h 639232"/>
              <a:gd name="connsiteX15" fmla="*/ 2305897 w 4611794"/>
              <a:gd name="connsiteY15" fmla="*/ 31880 h 639232"/>
              <a:gd name="connsiteX16" fmla="*/ 184559 w 4611794"/>
              <a:gd name="connsiteY16" fmla="*/ 319548 h 639232"/>
              <a:gd name="connsiteX17" fmla="*/ 2305897 w 4611794"/>
              <a:gd name="connsiteY17" fmla="*/ 607216 h 639232"/>
              <a:gd name="connsiteX18" fmla="*/ 4427235 w 4611794"/>
              <a:gd name="connsiteY18" fmla="*/ 319548 h 639232"/>
              <a:gd name="connsiteX19" fmla="*/ 2305897 w 4611794"/>
              <a:gd name="connsiteY19" fmla="*/ 31880 h 639232"/>
              <a:gd name="connsiteX20" fmla="*/ 2305897 w 4611794"/>
              <a:gd name="connsiteY20" fmla="*/ 0 h 639232"/>
              <a:gd name="connsiteX21" fmla="*/ 4611794 w 4611794"/>
              <a:gd name="connsiteY21" fmla="*/ 319616 h 639232"/>
              <a:gd name="connsiteX22" fmla="*/ 2305897 w 4611794"/>
              <a:gd name="connsiteY22" fmla="*/ 639232 h 639232"/>
              <a:gd name="connsiteX23" fmla="*/ 0 w 4611794"/>
              <a:gd name="connsiteY23" fmla="*/ 319616 h 639232"/>
              <a:gd name="connsiteX24" fmla="*/ 2305897 w 4611794"/>
              <a:gd name="connsiteY24" fmla="*/ 0 h 63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11794" h="639232">
                <a:moveTo>
                  <a:pt x="2305898" y="176915"/>
                </a:moveTo>
                <a:cubicBezTo>
                  <a:pt x="2630916" y="176915"/>
                  <a:pt x="2894395" y="217301"/>
                  <a:pt x="2894395" y="267120"/>
                </a:cubicBezTo>
                <a:cubicBezTo>
                  <a:pt x="2894395" y="316939"/>
                  <a:pt x="2630916" y="357325"/>
                  <a:pt x="2305898" y="357325"/>
                </a:cubicBezTo>
                <a:cubicBezTo>
                  <a:pt x="1980880" y="357325"/>
                  <a:pt x="1717401" y="316939"/>
                  <a:pt x="1717401" y="267120"/>
                </a:cubicBezTo>
                <a:cubicBezTo>
                  <a:pt x="1717401" y="217301"/>
                  <a:pt x="1980880" y="176915"/>
                  <a:pt x="2305898" y="176915"/>
                </a:cubicBezTo>
                <a:close/>
                <a:moveTo>
                  <a:pt x="2305896" y="127061"/>
                </a:moveTo>
                <a:cubicBezTo>
                  <a:pt x="1586959" y="127061"/>
                  <a:pt x="1004146" y="196917"/>
                  <a:pt x="1004146" y="283089"/>
                </a:cubicBezTo>
                <a:cubicBezTo>
                  <a:pt x="1004146" y="369261"/>
                  <a:pt x="1586959" y="439117"/>
                  <a:pt x="2305896" y="439117"/>
                </a:cubicBezTo>
                <a:cubicBezTo>
                  <a:pt x="3024833" y="439117"/>
                  <a:pt x="3607646" y="369261"/>
                  <a:pt x="3607646" y="283089"/>
                </a:cubicBezTo>
                <a:cubicBezTo>
                  <a:pt x="3607646" y="196917"/>
                  <a:pt x="3024833" y="127061"/>
                  <a:pt x="2305896" y="127061"/>
                </a:cubicBezTo>
                <a:close/>
                <a:moveTo>
                  <a:pt x="2305897" y="85624"/>
                </a:moveTo>
                <a:cubicBezTo>
                  <a:pt x="3305833" y="85624"/>
                  <a:pt x="4116441" y="179278"/>
                  <a:pt x="4116441" y="294807"/>
                </a:cubicBezTo>
                <a:cubicBezTo>
                  <a:pt x="4116441" y="410336"/>
                  <a:pt x="3305833" y="503990"/>
                  <a:pt x="2305897" y="503990"/>
                </a:cubicBezTo>
                <a:cubicBezTo>
                  <a:pt x="1305961" y="503990"/>
                  <a:pt x="495353" y="410336"/>
                  <a:pt x="495353" y="294807"/>
                </a:cubicBezTo>
                <a:cubicBezTo>
                  <a:pt x="495353" y="179278"/>
                  <a:pt x="1305961" y="85624"/>
                  <a:pt x="2305897" y="85624"/>
                </a:cubicBezTo>
                <a:close/>
                <a:moveTo>
                  <a:pt x="2305897" y="31880"/>
                </a:moveTo>
                <a:cubicBezTo>
                  <a:pt x="1134314" y="31880"/>
                  <a:pt x="184559" y="160673"/>
                  <a:pt x="184559" y="319548"/>
                </a:cubicBezTo>
                <a:cubicBezTo>
                  <a:pt x="184559" y="478423"/>
                  <a:pt x="1134314" y="607216"/>
                  <a:pt x="2305897" y="607216"/>
                </a:cubicBezTo>
                <a:cubicBezTo>
                  <a:pt x="3477480" y="607216"/>
                  <a:pt x="4427235" y="478423"/>
                  <a:pt x="4427235" y="319548"/>
                </a:cubicBezTo>
                <a:cubicBezTo>
                  <a:pt x="4427235" y="160673"/>
                  <a:pt x="3477480" y="31880"/>
                  <a:pt x="2305897" y="31880"/>
                </a:cubicBezTo>
                <a:close/>
                <a:moveTo>
                  <a:pt x="2305897" y="0"/>
                </a:moveTo>
                <a:cubicBezTo>
                  <a:pt x="3579409" y="0"/>
                  <a:pt x="4611794" y="143097"/>
                  <a:pt x="4611794" y="319616"/>
                </a:cubicBezTo>
                <a:cubicBezTo>
                  <a:pt x="4611794" y="496135"/>
                  <a:pt x="3579409" y="639232"/>
                  <a:pt x="2305897" y="639232"/>
                </a:cubicBezTo>
                <a:cubicBezTo>
                  <a:pt x="1032385" y="639232"/>
                  <a:pt x="0" y="496135"/>
                  <a:pt x="0" y="319616"/>
                </a:cubicBezTo>
                <a:cubicBezTo>
                  <a:pt x="0" y="143097"/>
                  <a:pt x="1032385" y="0"/>
                  <a:pt x="2305897" y="0"/>
                </a:cubicBezTo>
                <a:close/>
              </a:path>
            </a:pathLst>
          </a:custGeom>
          <a:solidFill>
            <a:srgbClr val="FFB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MH_Other_2"/>
          <p:cNvSpPr/>
          <p:nvPr/>
        </p:nvSpPr>
        <p:spPr>
          <a:xfrm>
            <a:off x="3886200" y="4702175"/>
            <a:ext cx="1323975" cy="111125"/>
          </a:xfrm>
          <a:custGeom>
            <a:avLst/>
            <a:gdLst>
              <a:gd name="connsiteX0" fmla="*/ 0 w 1640851"/>
              <a:gd name="connsiteY0" fmla="*/ 0 h 149806"/>
              <a:gd name="connsiteX1" fmla="*/ 1640851 w 1640851"/>
              <a:gd name="connsiteY1" fmla="*/ 0 h 149806"/>
              <a:gd name="connsiteX2" fmla="*/ 1640851 w 1640851"/>
              <a:gd name="connsiteY2" fmla="*/ 149806 h 149806"/>
              <a:gd name="connsiteX3" fmla="*/ 0 w 1640851"/>
              <a:gd name="connsiteY3" fmla="*/ 149806 h 149806"/>
              <a:gd name="connsiteX4" fmla="*/ 0 w 1640851"/>
              <a:gd name="connsiteY4" fmla="*/ 0 h 149806"/>
              <a:gd name="connsiteX0-1" fmla="*/ 144379 w 1640851"/>
              <a:gd name="connsiteY0-2" fmla="*/ 12032 h 149806"/>
              <a:gd name="connsiteX1-3" fmla="*/ 1640851 w 1640851"/>
              <a:gd name="connsiteY1-4" fmla="*/ 0 h 149806"/>
              <a:gd name="connsiteX2-5" fmla="*/ 1640851 w 1640851"/>
              <a:gd name="connsiteY2-6" fmla="*/ 149806 h 149806"/>
              <a:gd name="connsiteX3-7" fmla="*/ 0 w 1640851"/>
              <a:gd name="connsiteY3-8" fmla="*/ 149806 h 149806"/>
              <a:gd name="connsiteX4-9" fmla="*/ 144379 w 1640851"/>
              <a:gd name="connsiteY4-10" fmla="*/ 12032 h 149806"/>
              <a:gd name="connsiteX0-11" fmla="*/ 144379 w 1640851"/>
              <a:gd name="connsiteY0-12" fmla="*/ 24064 h 161838"/>
              <a:gd name="connsiteX1-13" fmla="*/ 1508504 w 1640851"/>
              <a:gd name="connsiteY1-14" fmla="*/ 0 h 161838"/>
              <a:gd name="connsiteX2-15" fmla="*/ 1640851 w 1640851"/>
              <a:gd name="connsiteY2-16" fmla="*/ 161838 h 161838"/>
              <a:gd name="connsiteX3-17" fmla="*/ 0 w 1640851"/>
              <a:gd name="connsiteY3-18" fmla="*/ 161838 h 161838"/>
              <a:gd name="connsiteX4-19" fmla="*/ 144379 w 1640851"/>
              <a:gd name="connsiteY4-20" fmla="*/ 24064 h 161838"/>
              <a:gd name="connsiteX0-21" fmla="*/ 144379 w 1640851"/>
              <a:gd name="connsiteY0-22" fmla="*/ 0 h 137774"/>
              <a:gd name="connsiteX1-23" fmla="*/ 1544599 w 1640851"/>
              <a:gd name="connsiteY1-24" fmla="*/ 0 h 137774"/>
              <a:gd name="connsiteX2-25" fmla="*/ 1640851 w 1640851"/>
              <a:gd name="connsiteY2-26" fmla="*/ 137774 h 137774"/>
              <a:gd name="connsiteX3-27" fmla="*/ 0 w 1640851"/>
              <a:gd name="connsiteY3-28" fmla="*/ 137774 h 137774"/>
              <a:gd name="connsiteX4-29" fmla="*/ 144379 w 1640851"/>
              <a:gd name="connsiteY4-30" fmla="*/ 0 h 137774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1640851" h="137774">
                <a:moveTo>
                  <a:pt x="144379" y="0"/>
                </a:moveTo>
                <a:lnTo>
                  <a:pt x="1544599" y="0"/>
                </a:lnTo>
                <a:lnTo>
                  <a:pt x="1640851" y="137774"/>
                </a:lnTo>
                <a:lnTo>
                  <a:pt x="0" y="137774"/>
                </a:lnTo>
                <a:lnTo>
                  <a:pt x="144379" y="0"/>
                </a:lnTo>
                <a:close/>
              </a:path>
            </a:pathLst>
          </a:custGeom>
          <a:solidFill>
            <a:srgbClr val="FE978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6" name="MH_Other_3"/>
          <p:cNvSpPr/>
          <p:nvPr/>
        </p:nvSpPr>
        <p:spPr>
          <a:xfrm>
            <a:off x="3308350" y="3817938"/>
            <a:ext cx="2470150" cy="111125"/>
          </a:xfrm>
          <a:custGeom>
            <a:avLst/>
            <a:gdLst>
              <a:gd name="connsiteX0" fmla="*/ 0 w 1640851"/>
              <a:gd name="connsiteY0" fmla="*/ 0 h 149806"/>
              <a:gd name="connsiteX1" fmla="*/ 1640851 w 1640851"/>
              <a:gd name="connsiteY1" fmla="*/ 0 h 149806"/>
              <a:gd name="connsiteX2" fmla="*/ 1640851 w 1640851"/>
              <a:gd name="connsiteY2" fmla="*/ 149806 h 149806"/>
              <a:gd name="connsiteX3" fmla="*/ 0 w 1640851"/>
              <a:gd name="connsiteY3" fmla="*/ 149806 h 149806"/>
              <a:gd name="connsiteX4" fmla="*/ 0 w 1640851"/>
              <a:gd name="connsiteY4" fmla="*/ 0 h 149806"/>
              <a:gd name="connsiteX0-1" fmla="*/ 144379 w 1640851"/>
              <a:gd name="connsiteY0-2" fmla="*/ 12032 h 149806"/>
              <a:gd name="connsiteX1-3" fmla="*/ 1640851 w 1640851"/>
              <a:gd name="connsiteY1-4" fmla="*/ 0 h 149806"/>
              <a:gd name="connsiteX2-5" fmla="*/ 1640851 w 1640851"/>
              <a:gd name="connsiteY2-6" fmla="*/ 149806 h 149806"/>
              <a:gd name="connsiteX3-7" fmla="*/ 0 w 1640851"/>
              <a:gd name="connsiteY3-8" fmla="*/ 149806 h 149806"/>
              <a:gd name="connsiteX4-9" fmla="*/ 144379 w 1640851"/>
              <a:gd name="connsiteY4-10" fmla="*/ 12032 h 149806"/>
              <a:gd name="connsiteX0-11" fmla="*/ 144379 w 1640851"/>
              <a:gd name="connsiteY0-12" fmla="*/ 24064 h 161838"/>
              <a:gd name="connsiteX1-13" fmla="*/ 1508504 w 1640851"/>
              <a:gd name="connsiteY1-14" fmla="*/ 0 h 161838"/>
              <a:gd name="connsiteX2-15" fmla="*/ 1640851 w 1640851"/>
              <a:gd name="connsiteY2-16" fmla="*/ 161838 h 161838"/>
              <a:gd name="connsiteX3-17" fmla="*/ 0 w 1640851"/>
              <a:gd name="connsiteY3-18" fmla="*/ 161838 h 161838"/>
              <a:gd name="connsiteX4-19" fmla="*/ 144379 w 1640851"/>
              <a:gd name="connsiteY4-20" fmla="*/ 24064 h 161838"/>
              <a:gd name="connsiteX0-21" fmla="*/ 144379 w 1640851"/>
              <a:gd name="connsiteY0-22" fmla="*/ 0 h 137774"/>
              <a:gd name="connsiteX1-23" fmla="*/ 1544599 w 1640851"/>
              <a:gd name="connsiteY1-24" fmla="*/ 0 h 137774"/>
              <a:gd name="connsiteX2-25" fmla="*/ 1640851 w 1640851"/>
              <a:gd name="connsiteY2-26" fmla="*/ 137774 h 137774"/>
              <a:gd name="connsiteX3-27" fmla="*/ 0 w 1640851"/>
              <a:gd name="connsiteY3-28" fmla="*/ 137774 h 137774"/>
              <a:gd name="connsiteX4-29" fmla="*/ 144379 w 1640851"/>
              <a:gd name="connsiteY4-30" fmla="*/ 0 h 137774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1640851" h="137774">
                <a:moveTo>
                  <a:pt x="144379" y="0"/>
                </a:moveTo>
                <a:lnTo>
                  <a:pt x="1544599" y="0"/>
                </a:lnTo>
                <a:lnTo>
                  <a:pt x="1640851" y="137774"/>
                </a:lnTo>
                <a:lnTo>
                  <a:pt x="0" y="137774"/>
                </a:lnTo>
                <a:lnTo>
                  <a:pt x="144379" y="0"/>
                </a:lnTo>
                <a:close/>
              </a:path>
            </a:pathLst>
          </a:custGeom>
          <a:solidFill>
            <a:srgbClr val="6BC5C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MH_Other_4"/>
          <p:cNvSpPr/>
          <p:nvPr/>
        </p:nvSpPr>
        <p:spPr>
          <a:xfrm>
            <a:off x="2781300" y="2933700"/>
            <a:ext cx="3525838" cy="111125"/>
          </a:xfrm>
          <a:custGeom>
            <a:avLst/>
            <a:gdLst>
              <a:gd name="connsiteX0" fmla="*/ 0 w 1640851"/>
              <a:gd name="connsiteY0" fmla="*/ 0 h 149806"/>
              <a:gd name="connsiteX1" fmla="*/ 1640851 w 1640851"/>
              <a:gd name="connsiteY1" fmla="*/ 0 h 149806"/>
              <a:gd name="connsiteX2" fmla="*/ 1640851 w 1640851"/>
              <a:gd name="connsiteY2" fmla="*/ 149806 h 149806"/>
              <a:gd name="connsiteX3" fmla="*/ 0 w 1640851"/>
              <a:gd name="connsiteY3" fmla="*/ 149806 h 149806"/>
              <a:gd name="connsiteX4" fmla="*/ 0 w 1640851"/>
              <a:gd name="connsiteY4" fmla="*/ 0 h 149806"/>
              <a:gd name="connsiteX0-1" fmla="*/ 144379 w 1640851"/>
              <a:gd name="connsiteY0-2" fmla="*/ 12032 h 149806"/>
              <a:gd name="connsiteX1-3" fmla="*/ 1640851 w 1640851"/>
              <a:gd name="connsiteY1-4" fmla="*/ 0 h 149806"/>
              <a:gd name="connsiteX2-5" fmla="*/ 1640851 w 1640851"/>
              <a:gd name="connsiteY2-6" fmla="*/ 149806 h 149806"/>
              <a:gd name="connsiteX3-7" fmla="*/ 0 w 1640851"/>
              <a:gd name="connsiteY3-8" fmla="*/ 149806 h 149806"/>
              <a:gd name="connsiteX4-9" fmla="*/ 144379 w 1640851"/>
              <a:gd name="connsiteY4-10" fmla="*/ 12032 h 149806"/>
              <a:gd name="connsiteX0-11" fmla="*/ 144379 w 1640851"/>
              <a:gd name="connsiteY0-12" fmla="*/ 24064 h 161838"/>
              <a:gd name="connsiteX1-13" fmla="*/ 1508504 w 1640851"/>
              <a:gd name="connsiteY1-14" fmla="*/ 0 h 161838"/>
              <a:gd name="connsiteX2-15" fmla="*/ 1640851 w 1640851"/>
              <a:gd name="connsiteY2-16" fmla="*/ 161838 h 161838"/>
              <a:gd name="connsiteX3-17" fmla="*/ 0 w 1640851"/>
              <a:gd name="connsiteY3-18" fmla="*/ 161838 h 161838"/>
              <a:gd name="connsiteX4-19" fmla="*/ 144379 w 1640851"/>
              <a:gd name="connsiteY4-20" fmla="*/ 24064 h 161838"/>
              <a:gd name="connsiteX0-21" fmla="*/ 144379 w 1640851"/>
              <a:gd name="connsiteY0-22" fmla="*/ 0 h 137774"/>
              <a:gd name="connsiteX1-23" fmla="*/ 1544599 w 1640851"/>
              <a:gd name="connsiteY1-24" fmla="*/ 0 h 137774"/>
              <a:gd name="connsiteX2-25" fmla="*/ 1640851 w 1640851"/>
              <a:gd name="connsiteY2-26" fmla="*/ 137774 h 137774"/>
              <a:gd name="connsiteX3-27" fmla="*/ 0 w 1640851"/>
              <a:gd name="connsiteY3-28" fmla="*/ 137774 h 137774"/>
              <a:gd name="connsiteX4-29" fmla="*/ 144379 w 1640851"/>
              <a:gd name="connsiteY4-30" fmla="*/ 0 h 137774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1640851" h="137774">
                <a:moveTo>
                  <a:pt x="144379" y="0"/>
                </a:moveTo>
                <a:lnTo>
                  <a:pt x="1544599" y="0"/>
                </a:lnTo>
                <a:lnTo>
                  <a:pt x="1640851" y="137774"/>
                </a:lnTo>
                <a:lnTo>
                  <a:pt x="0" y="137774"/>
                </a:lnTo>
                <a:lnTo>
                  <a:pt x="144379" y="0"/>
                </a:lnTo>
                <a:close/>
              </a:path>
            </a:pathLst>
          </a:custGeom>
          <a:solidFill>
            <a:srgbClr val="A5DD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8" name="MH_Other_5"/>
          <p:cNvSpPr/>
          <p:nvPr/>
        </p:nvSpPr>
        <p:spPr>
          <a:xfrm>
            <a:off x="2257425" y="2030413"/>
            <a:ext cx="4575175" cy="114300"/>
          </a:xfrm>
          <a:custGeom>
            <a:avLst/>
            <a:gdLst>
              <a:gd name="connsiteX0" fmla="*/ 0 w 1640851"/>
              <a:gd name="connsiteY0" fmla="*/ 0 h 149806"/>
              <a:gd name="connsiteX1" fmla="*/ 1640851 w 1640851"/>
              <a:gd name="connsiteY1" fmla="*/ 0 h 149806"/>
              <a:gd name="connsiteX2" fmla="*/ 1640851 w 1640851"/>
              <a:gd name="connsiteY2" fmla="*/ 149806 h 149806"/>
              <a:gd name="connsiteX3" fmla="*/ 0 w 1640851"/>
              <a:gd name="connsiteY3" fmla="*/ 149806 h 149806"/>
              <a:gd name="connsiteX4" fmla="*/ 0 w 1640851"/>
              <a:gd name="connsiteY4" fmla="*/ 0 h 149806"/>
              <a:gd name="connsiteX0-1" fmla="*/ 144379 w 1640851"/>
              <a:gd name="connsiteY0-2" fmla="*/ 12032 h 149806"/>
              <a:gd name="connsiteX1-3" fmla="*/ 1640851 w 1640851"/>
              <a:gd name="connsiteY1-4" fmla="*/ 0 h 149806"/>
              <a:gd name="connsiteX2-5" fmla="*/ 1640851 w 1640851"/>
              <a:gd name="connsiteY2-6" fmla="*/ 149806 h 149806"/>
              <a:gd name="connsiteX3-7" fmla="*/ 0 w 1640851"/>
              <a:gd name="connsiteY3-8" fmla="*/ 149806 h 149806"/>
              <a:gd name="connsiteX4-9" fmla="*/ 144379 w 1640851"/>
              <a:gd name="connsiteY4-10" fmla="*/ 12032 h 149806"/>
              <a:gd name="connsiteX0-11" fmla="*/ 144379 w 1640851"/>
              <a:gd name="connsiteY0-12" fmla="*/ 24064 h 161838"/>
              <a:gd name="connsiteX1-13" fmla="*/ 1508504 w 1640851"/>
              <a:gd name="connsiteY1-14" fmla="*/ 0 h 161838"/>
              <a:gd name="connsiteX2-15" fmla="*/ 1640851 w 1640851"/>
              <a:gd name="connsiteY2-16" fmla="*/ 161838 h 161838"/>
              <a:gd name="connsiteX3-17" fmla="*/ 0 w 1640851"/>
              <a:gd name="connsiteY3-18" fmla="*/ 161838 h 161838"/>
              <a:gd name="connsiteX4-19" fmla="*/ 144379 w 1640851"/>
              <a:gd name="connsiteY4-20" fmla="*/ 24064 h 161838"/>
              <a:gd name="connsiteX0-21" fmla="*/ 144379 w 1640851"/>
              <a:gd name="connsiteY0-22" fmla="*/ 0 h 137774"/>
              <a:gd name="connsiteX1-23" fmla="*/ 1544599 w 1640851"/>
              <a:gd name="connsiteY1-24" fmla="*/ 0 h 137774"/>
              <a:gd name="connsiteX2-25" fmla="*/ 1640851 w 1640851"/>
              <a:gd name="connsiteY2-26" fmla="*/ 137774 h 137774"/>
              <a:gd name="connsiteX3-27" fmla="*/ 0 w 1640851"/>
              <a:gd name="connsiteY3-28" fmla="*/ 137774 h 137774"/>
              <a:gd name="connsiteX4-29" fmla="*/ 144379 w 1640851"/>
              <a:gd name="connsiteY4-30" fmla="*/ 0 h 137774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1640851" h="137774">
                <a:moveTo>
                  <a:pt x="144379" y="0"/>
                </a:moveTo>
                <a:lnTo>
                  <a:pt x="1544599" y="0"/>
                </a:lnTo>
                <a:lnTo>
                  <a:pt x="1640851" y="137774"/>
                </a:lnTo>
                <a:lnTo>
                  <a:pt x="0" y="137774"/>
                </a:lnTo>
                <a:lnTo>
                  <a:pt x="144379" y="0"/>
                </a:lnTo>
                <a:close/>
              </a:path>
            </a:pathLst>
          </a:custGeom>
          <a:solidFill>
            <a:srgbClr val="B3E2E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MH_SubTitle_4"/>
          <p:cNvSpPr/>
          <p:nvPr/>
        </p:nvSpPr>
        <p:spPr>
          <a:xfrm>
            <a:off x="3890963" y="4813300"/>
            <a:ext cx="1323975" cy="871538"/>
          </a:xfrm>
          <a:custGeom>
            <a:avLst/>
            <a:gdLst>
              <a:gd name="connsiteX0" fmla="*/ 0 w 1323696"/>
              <a:gd name="connsiteY0" fmla="*/ 0 h 871147"/>
              <a:gd name="connsiteX1" fmla="*/ 1323696 w 1323696"/>
              <a:gd name="connsiteY1" fmla="*/ 0 h 871147"/>
              <a:gd name="connsiteX2" fmla="*/ 661848 w 1323696"/>
              <a:gd name="connsiteY2" fmla="*/ 871147 h 8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696" h="871147">
                <a:moveTo>
                  <a:pt x="0" y="0"/>
                </a:moveTo>
                <a:lnTo>
                  <a:pt x="1323696" y="0"/>
                </a:lnTo>
                <a:lnTo>
                  <a:pt x="661848" y="871147"/>
                </a:lnTo>
                <a:close/>
              </a:path>
            </a:pathLst>
          </a:custGeom>
          <a:solidFill>
            <a:srgbClr val="FE8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252000" anchor="ctr"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生产</a:t>
            </a:r>
          </a:p>
        </p:txBody>
      </p:sp>
      <p:sp>
        <p:nvSpPr>
          <p:cNvPr id="33" name="MH_SubTitle_3"/>
          <p:cNvSpPr/>
          <p:nvPr/>
        </p:nvSpPr>
        <p:spPr>
          <a:xfrm>
            <a:off x="3308350" y="3929063"/>
            <a:ext cx="2470150" cy="755650"/>
          </a:xfrm>
          <a:custGeom>
            <a:avLst/>
            <a:gdLst/>
            <a:ahLst/>
            <a:cxnLst/>
            <a:rect l="l" t="t" r="r" b="b"/>
            <a:pathLst>
              <a:path w="3061735" h="937284">
                <a:moveTo>
                  <a:pt x="0" y="0"/>
                </a:moveTo>
                <a:lnTo>
                  <a:pt x="3061735" y="0"/>
                </a:lnTo>
                <a:lnTo>
                  <a:pt x="2493758" y="937284"/>
                </a:lnTo>
                <a:lnTo>
                  <a:pt x="567977" y="937284"/>
                </a:lnTo>
                <a:close/>
              </a:path>
            </a:pathLst>
          </a:custGeom>
          <a:solidFill>
            <a:srgbClr val="3CAEBA"/>
          </a:solidFill>
          <a:ln w="25400" cap="flat" cmpd="sng" algn="ctr">
            <a:noFill/>
            <a:prstDash val="solid"/>
          </a:ln>
          <a:effectLst/>
        </p:spPr>
        <p:txBody>
          <a:bodyPr lIns="432000" tIns="46800" rIns="432000" bIns="46800" anchor="ctr"/>
          <a:lstStyle/>
          <a:p>
            <a:pPr marL="0" marR="0" lv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产品研发</a:t>
            </a:r>
          </a:p>
        </p:txBody>
      </p:sp>
      <p:sp>
        <p:nvSpPr>
          <p:cNvPr id="34" name="MH_SubTitle_2"/>
          <p:cNvSpPr/>
          <p:nvPr/>
        </p:nvSpPr>
        <p:spPr>
          <a:xfrm>
            <a:off x="2781300" y="3044825"/>
            <a:ext cx="3525838" cy="755650"/>
          </a:xfrm>
          <a:custGeom>
            <a:avLst/>
            <a:gdLst/>
            <a:ahLst/>
            <a:cxnLst/>
            <a:rect l="l" t="t" r="r" b="b"/>
            <a:pathLst>
              <a:path w="4370803" h="937284">
                <a:moveTo>
                  <a:pt x="0" y="0"/>
                </a:moveTo>
                <a:lnTo>
                  <a:pt x="4370803" y="0"/>
                </a:lnTo>
                <a:lnTo>
                  <a:pt x="3802825" y="937284"/>
                </a:lnTo>
                <a:lnTo>
                  <a:pt x="567978" y="937284"/>
                </a:lnTo>
                <a:close/>
              </a:path>
            </a:pathLst>
          </a:custGeom>
          <a:solidFill>
            <a:srgbClr val="6BC5CF"/>
          </a:solidFill>
          <a:ln w="25400" cap="flat" cmpd="sng" algn="ctr">
            <a:noFill/>
            <a:prstDash val="solid"/>
          </a:ln>
          <a:effectLst/>
        </p:spPr>
        <p:txBody>
          <a:bodyPr lIns="432000" tIns="46800" rIns="432000" bIns="46800" anchor="ctr"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印前制作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5" name="MH_SubTitle_1"/>
          <p:cNvSpPr/>
          <p:nvPr/>
        </p:nvSpPr>
        <p:spPr>
          <a:xfrm>
            <a:off x="2257425" y="2144713"/>
            <a:ext cx="4575175" cy="757238"/>
          </a:xfrm>
          <a:custGeom>
            <a:avLst/>
            <a:gdLst/>
            <a:ahLst/>
            <a:cxnLst/>
            <a:rect l="l" t="t" r="r" b="b"/>
            <a:pathLst>
              <a:path w="5670222" h="937284">
                <a:moveTo>
                  <a:pt x="0" y="0"/>
                </a:moveTo>
                <a:lnTo>
                  <a:pt x="5670222" y="0"/>
                </a:lnTo>
                <a:lnTo>
                  <a:pt x="5670222" y="5327"/>
                </a:lnTo>
                <a:lnTo>
                  <a:pt x="5105473" y="937284"/>
                </a:lnTo>
                <a:lnTo>
                  <a:pt x="561559" y="937284"/>
                </a:lnTo>
                <a:lnTo>
                  <a:pt x="0" y="10591"/>
                </a:lnTo>
                <a:close/>
              </a:path>
            </a:pathLst>
          </a:custGeom>
          <a:solidFill>
            <a:srgbClr val="83CFD7"/>
          </a:solidFill>
          <a:ln w="25400" cap="flat" cmpd="sng" algn="ctr">
            <a:noFill/>
            <a:prstDash val="solid"/>
          </a:ln>
          <a:effectLst/>
        </p:spPr>
        <p:txBody>
          <a:bodyPr lIns="432000" tIns="46800" rIns="432000" bIns="46800" anchor="ctr"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销售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28913" y="3212465"/>
            <a:ext cx="51142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</a:rPr>
              <a:t>商品</a:t>
            </a:r>
            <a:r>
              <a:rPr lang="en-US" altLang="zh-CN" sz="6000" b="1" dirty="0" smtClean="0">
                <a:solidFill>
                  <a:schemeClr val="bg1"/>
                </a:solidFill>
              </a:rPr>
              <a:t>&amp;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价格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矢量图标\Money_Bag_256px_556425_easyicon.net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9000" y="3671888"/>
            <a:ext cx="2554287" cy="2554287"/>
          </a:xfrm>
          <a:prstGeom prst="rect">
            <a:avLst/>
          </a:prstGeom>
          <a:noFill/>
        </p:spPr>
      </p:pic>
      <p:sp>
        <p:nvSpPr>
          <p:cNvPr id="20" name="任意多边形 19"/>
          <p:cNvSpPr/>
          <p:nvPr/>
        </p:nvSpPr>
        <p:spPr>
          <a:xfrm>
            <a:off x="2965768" y="1485900"/>
            <a:ext cx="4869815" cy="3012440"/>
          </a:xfrm>
          <a:custGeom>
            <a:avLst/>
            <a:gdLst>
              <a:gd name="connsiteX0" fmla="*/ 0 w 7669"/>
              <a:gd name="connsiteY0" fmla="*/ 691 h 4744"/>
              <a:gd name="connsiteX1" fmla="*/ 691 w 7669"/>
              <a:gd name="connsiteY1" fmla="*/ 0 h 4744"/>
              <a:gd name="connsiteX2" fmla="*/ 1278 w 7669"/>
              <a:gd name="connsiteY2" fmla="*/ 0 h 4744"/>
              <a:gd name="connsiteX3" fmla="*/ 1278 w 7669"/>
              <a:gd name="connsiteY3" fmla="*/ 0 h 4744"/>
              <a:gd name="connsiteX4" fmla="*/ 3195 w 7669"/>
              <a:gd name="connsiteY4" fmla="*/ 0 h 4744"/>
              <a:gd name="connsiteX5" fmla="*/ 6978 w 7669"/>
              <a:gd name="connsiteY5" fmla="*/ 0 h 4744"/>
              <a:gd name="connsiteX6" fmla="*/ 7669 w 7669"/>
              <a:gd name="connsiteY6" fmla="*/ 691 h 4744"/>
              <a:gd name="connsiteX7" fmla="*/ 7669 w 7669"/>
              <a:gd name="connsiteY7" fmla="*/ 2418 h 4744"/>
              <a:gd name="connsiteX8" fmla="*/ 7669 w 7669"/>
              <a:gd name="connsiteY8" fmla="*/ 2418 h 4744"/>
              <a:gd name="connsiteX9" fmla="*/ 7669 w 7669"/>
              <a:gd name="connsiteY9" fmla="*/ 3454 h 4744"/>
              <a:gd name="connsiteX10" fmla="*/ 7669 w 7669"/>
              <a:gd name="connsiteY10" fmla="*/ 3454 h 4744"/>
              <a:gd name="connsiteX11" fmla="*/ 6978 w 7669"/>
              <a:gd name="connsiteY11" fmla="*/ 4145 h 4744"/>
              <a:gd name="connsiteX12" fmla="*/ 3195 w 7669"/>
              <a:gd name="connsiteY12" fmla="*/ 4145 h 4744"/>
              <a:gd name="connsiteX13" fmla="*/ 830 w 7669"/>
              <a:gd name="connsiteY13" fmla="*/ 4744 h 4744"/>
              <a:gd name="connsiteX14" fmla="*/ 1278 w 7669"/>
              <a:gd name="connsiteY14" fmla="*/ 4145 h 4744"/>
              <a:gd name="connsiteX15" fmla="*/ 691 w 7669"/>
              <a:gd name="connsiteY15" fmla="*/ 4145 h 4744"/>
              <a:gd name="connsiteX16" fmla="*/ 0 w 7669"/>
              <a:gd name="connsiteY16" fmla="*/ 3454 h 4744"/>
              <a:gd name="connsiteX17" fmla="*/ 0 w 7669"/>
              <a:gd name="connsiteY17" fmla="*/ 3454 h 4744"/>
              <a:gd name="connsiteX18" fmla="*/ 0 w 7669"/>
              <a:gd name="connsiteY18" fmla="*/ 2418 h 4744"/>
              <a:gd name="connsiteX19" fmla="*/ 0 w 7669"/>
              <a:gd name="connsiteY19" fmla="*/ 2418 h 4744"/>
              <a:gd name="connsiteX20" fmla="*/ 0 w 7669"/>
              <a:gd name="connsiteY20" fmla="*/ 691 h 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69" h="4744">
                <a:moveTo>
                  <a:pt x="0" y="691"/>
                </a:moveTo>
                <a:cubicBezTo>
                  <a:pt x="0" y="309"/>
                  <a:pt x="309" y="0"/>
                  <a:pt x="691" y="0"/>
                </a:cubicBezTo>
                <a:lnTo>
                  <a:pt x="1278" y="0"/>
                </a:lnTo>
                <a:lnTo>
                  <a:pt x="1278" y="0"/>
                </a:lnTo>
                <a:lnTo>
                  <a:pt x="3195" y="0"/>
                </a:lnTo>
                <a:lnTo>
                  <a:pt x="6978" y="0"/>
                </a:lnTo>
                <a:cubicBezTo>
                  <a:pt x="7360" y="0"/>
                  <a:pt x="7669" y="309"/>
                  <a:pt x="7669" y="691"/>
                </a:cubicBezTo>
                <a:lnTo>
                  <a:pt x="7669" y="2418"/>
                </a:lnTo>
                <a:lnTo>
                  <a:pt x="7669" y="2418"/>
                </a:lnTo>
                <a:lnTo>
                  <a:pt x="7669" y="3454"/>
                </a:lnTo>
                <a:lnTo>
                  <a:pt x="7669" y="3454"/>
                </a:lnTo>
                <a:cubicBezTo>
                  <a:pt x="7669" y="3836"/>
                  <a:pt x="7360" y="4145"/>
                  <a:pt x="6978" y="4145"/>
                </a:cubicBezTo>
                <a:lnTo>
                  <a:pt x="3195" y="4145"/>
                </a:lnTo>
                <a:lnTo>
                  <a:pt x="830" y="4744"/>
                </a:lnTo>
                <a:lnTo>
                  <a:pt x="1278" y="4145"/>
                </a:lnTo>
                <a:lnTo>
                  <a:pt x="691" y="4145"/>
                </a:lnTo>
                <a:cubicBezTo>
                  <a:pt x="309" y="4145"/>
                  <a:pt x="0" y="3836"/>
                  <a:pt x="0" y="3454"/>
                </a:cubicBezTo>
                <a:lnTo>
                  <a:pt x="0" y="3454"/>
                </a:lnTo>
                <a:lnTo>
                  <a:pt x="0" y="2418"/>
                </a:lnTo>
                <a:lnTo>
                  <a:pt x="0" y="2418"/>
                </a:lnTo>
                <a:lnTo>
                  <a:pt x="0" y="691"/>
                </a:lnTo>
                <a:close/>
              </a:path>
            </a:pathLst>
          </a:custGeom>
          <a:noFill/>
          <a:ln w="44450" cmpd="sng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03090" y="2042795"/>
          <a:ext cx="231330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showAsIcon="1" r:id="rId2" imgW="923925" imgH="838200" progId="Excel.Sheet.12">
                  <p:embed/>
                </p:oleObj>
              </mc:Choice>
              <mc:Fallback>
                <p:oleObj name="" showAsIcon="1" r:id="rId2" imgW="923925" imgH="838200" progId="Excel.Shee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4403090" y="2042795"/>
                        <a:ext cx="2313305" cy="209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2120" y="3227070"/>
            <a:ext cx="51142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标准话术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3240405" y="1505585"/>
            <a:ext cx="4869815" cy="3012440"/>
          </a:xfrm>
          <a:custGeom>
            <a:avLst/>
            <a:gdLst>
              <a:gd name="connsiteX0" fmla="*/ 0 w 7669"/>
              <a:gd name="connsiteY0" fmla="*/ 691 h 4744"/>
              <a:gd name="connsiteX1" fmla="*/ 691 w 7669"/>
              <a:gd name="connsiteY1" fmla="*/ 0 h 4744"/>
              <a:gd name="connsiteX2" fmla="*/ 1278 w 7669"/>
              <a:gd name="connsiteY2" fmla="*/ 0 h 4744"/>
              <a:gd name="connsiteX3" fmla="*/ 1278 w 7669"/>
              <a:gd name="connsiteY3" fmla="*/ 0 h 4744"/>
              <a:gd name="connsiteX4" fmla="*/ 3195 w 7669"/>
              <a:gd name="connsiteY4" fmla="*/ 0 h 4744"/>
              <a:gd name="connsiteX5" fmla="*/ 6978 w 7669"/>
              <a:gd name="connsiteY5" fmla="*/ 0 h 4744"/>
              <a:gd name="connsiteX6" fmla="*/ 7669 w 7669"/>
              <a:gd name="connsiteY6" fmla="*/ 691 h 4744"/>
              <a:gd name="connsiteX7" fmla="*/ 7669 w 7669"/>
              <a:gd name="connsiteY7" fmla="*/ 2418 h 4744"/>
              <a:gd name="connsiteX8" fmla="*/ 7669 w 7669"/>
              <a:gd name="connsiteY8" fmla="*/ 2418 h 4744"/>
              <a:gd name="connsiteX9" fmla="*/ 7669 w 7669"/>
              <a:gd name="connsiteY9" fmla="*/ 3454 h 4744"/>
              <a:gd name="connsiteX10" fmla="*/ 7669 w 7669"/>
              <a:gd name="connsiteY10" fmla="*/ 3454 h 4744"/>
              <a:gd name="connsiteX11" fmla="*/ 6978 w 7669"/>
              <a:gd name="connsiteY11" fmla="*/ 4145 h 4744"/>
              <a:gd name="connsiteX12" fmla="*/ 3195 w 7669"/>
              <a:gd name="connsiteY12" fmla="*/ 4145 h 4744"/>
              <a:gd name="connsiteX13" fmla="*/ 830 w 7669"/>
              <a:gd name="connsiteY13" fmla="*/ 4744 h 4744"/>
              <a:gd name="connsiteX14" fmla="*/ 1278 w 7669"/>
              <a:gd name="connsiteY14" fmla="*/ 4145 h 4744"/>
              <a:gd name="connsiteX15" fmla="*/ 691 w 7669"/>
              <a:gd name="connsiteY15" fmla="*/ 4145 h 4744"/>
              <a:gd name="connsiteX16" fmla="*/ 0 w 7669"/>
              <a:gd name="connsiteY16" fmla="*/ 3454 h 4744"/>
              <a:gd name="connsiteX17" fmla="*/ 0 w 7669"/>
              <a:gd name="connsiteY17" fmla="*/ 3454 h 4744"/>
              <a:gd name="connsiteX18" fmla="*/ 0 w 7669"/>
              <a:gd name="connsiteY18" fmla="*/ 2418 h 4744"/>
              <a:gd name="connsiteX19" fmla="*/ 0 w 7669"/>
              <a:gd name="connsiteY19" fmla="*/ 2418 h 4744"/>
              <a:gd name="connsiteX20" fmla="*/ 0 w 7669"/>
              <a:gd name="connsiteY20" fmla="*/ 691 h 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69" h="4744">
                <a:moveTo>
                  <a:pt x="0" y="691"/>
                </a:moveTo>
                <a:cubicBezTo>
                  <a:pt x="0" y="309"/>
                  <a:pt x="309" y="0"/>
                  <a:pt x="691" y="0"/>
                </a:cubicBezTo>
                <a:lnTo>
                  <a:pt x="1278" y="0"/>
                </a:lnTo>
                <a:lnTo>
                  <a:pt x="1278" y="0"/>
                </a:lnTo>
                <a:lnTo>
                  <a:pt x="3195" y="0"/>
                </a:lnTo>
                <a:lnTo>
                  <a:pt x="6978" y="0"/>
                </a:lnTo>
                <a:cubicBezTo>
                  <a:pt x="7360" y="0"/>
                  <a:pt x="7669" y="309"/>
                  <a:pt x="7669" y="691"/>
                </a:cubicBezTo>
                <a:lnTo>
                  <a:pt x="7669" y="2418"/>
                </a:lnTo>
                <a:lnTo>
                  <a:pt x="7669" y="2418"/>
                </a:lnTo>
                <a:lnTo>
                  <a:pt x="7669" y="3454"/>
                </a:lnTo>
                <a:lnTo>
                  <a:pt x="7669" y="3454"/>
                </a:lnTo>
                <a:cubicBezTo>
                  <a:pt x="7669" y="3836"/>
                  <a:pt x="7360" y="4145"/>
                  <a:pt x="6978" y="4145"/>
                </a:cubicBezTo>
                <a:lnTo>
                  <a:pt x="3195" y="4145"/>
                </a:lnTo>
                <a:lnTo>
                  <a:pt x="830" y="4744"/>
                </a:lnTo>
                <a:lnTo>
                  <a:pt x="1278" y="4145"/>
                </a:lnTo>
                <a:lnTo>
                  <a:pt x="691" y="4145"/>
                </a:lnTo>
                <a:cubicBezTo>
                  <a:pt x="309" y="4145"/>
                  <a:pt x="0" y="3836"/>
                  <a:pt x="0" y="3454"/>
                </a:cubicBezTo>
                <a:lnTo>
                  <a:pt x="0" y="3454"/>
                </a:lnTo>
                <a:lnTo>
                  <a:pt x="0" y="2418"/>
                </a:lnTo>
                <a:lnTo>
                  <a:pt x="0" y="2418"/>
                </a:lnTo>
                <a:lnTo>
                  <a:pt x="0" y="691"/>
                </a:lnTo>
                <a:close/>
              </a:path>
            </a:pathLst>
          </a:custGeom>
          <a:noFill/>
          <a:ln w="44450" cmpd="sng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对象 1">
            <a:hlinkClick r:id="" action="ppaction://ole?verb=0"/>
          </p:cNvPr>
          <p:cNvGraphicFramePr/>
          <p:nvPr/>
        </p:nvGraphicFramePr>
        <p:xfrm>
          <a:off x="4178935" y="1943735"/>
          <a:ext cx="3035935" cy="193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23925" imgH="838200" progId="Word.Document.12">
                  <p:embed/>
                </p:oleObj>
              </mc:Choice>
              <mc:Fallback>
                <p:oleObj name="" showAsIcon="1" r:id="rId1" imgW="923925" imgH="83820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4178935" y="1943735"/>
                        <a:ext cx="3035935" cy="1932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customer_service_512px_1119952_easyicon.net 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6015" y="4124325"/>
            <a:ext cx="2098675" cy="2098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9995" y="3212465"/>
            <a:ext cx="51142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好印网介绍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4"/>
          <p:cNvSpPr/>
          <p:nvPr/>
        </p:nvSpPr>
        <p:spPr>
          <a:xfrm rot="3485961">
            <a:off x="3997325" y="4106863"/>
            <a:ext cx="1577975" cy="157797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H_Other_5"/>
          <p:cNvSpPr/>
          <p:nvPr/>
        </p:nvSpPr>
        <p:spPr>
          <a:xfrm rot="2221913">
            <a:off x="4516923" y="4414646"/>
            <a:ext cx="929998" cy="123005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>
            <a:gsLst>
              <a:gs pos="15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H_SubTitle_3"/>
          <p:cNvSpPr/>
          <p:nvPr/>
        </p:nvSpPr>
        <p:spPr bwMode="auto">
          <a:xfrm>
            <a:off x="4276725" y="4365625"/>
            <a:ext cx="1062038" cy="1062038"/>
          </a:xfrm>
          <a:prstGeom prst="ellipse">
            <a:avLst/>
          </a:prstGeom>
          <a:solidFill>
            <a:srgbClr val="FFFFFF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供应商</a:t>
            </a:r>
          </a:p>
        </p:txBody>
      </p:sp>
      <p:sp>
        <p:nvSpPr>
          <p:cNvPr id="21" name="MH_Other_8"/>
          <p:cNvSpPr/>
          <p:nvPr/>
        </p:nvSpPr>
        <p:spPr>
          <a:xfrm rot="13938104">
            <a:off x="2566988" y="2652713"/>
            <a:ext cx="1579563" cy="1579563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MH_Other_9"/>
          <p:cNvSpPr/>
          <p:nvPr/>
        </p:nvSpPr>
        <p:spPr>
          <a:xfrm>
            <a:off x="4800600" y="2311400"/>
            <a:ext cx="1579563" cy="157797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MH_Other_10"/>
          <p:cNvSpPr/>
          <p:nvPr/>
        </p:nvSpPr>
        <p:spPr>
          <a:xfrm rot="20335952">
            <a:off x="5342517" y="2390091"/>
            <a:ext cx="929998" cy="123005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>
            <a:gsLst>
              <a:gs pos="15000">
                <a:srgbClr val="FFFFFF"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MH_SubTitle_2"/>
          <p:cNvSpPr/>
          <p:nvPr/>
        </p:nvSpPr>
        <p:spPr bwMode="auto">
          <a:xfrm>
            <a:off x="5070475" y="2551113"/>
            <a:ext cx="1063625" cy="1063625"/>
          </a:xfrm>
          <a:prstGeom prst="ellipse">
            <a:avLst/>
          </a:prstGeom>
          <a:solidFill>
            <a:srgbClr val="FFFFFF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代理商</a:t>
            </a:r>
          </a:p>
        </p:txBody>
      </p:sp>
      <p:sp>
        <p:nvSpPr>
          <p:cNvPr id="41" name="MH_Title_1"/>
          <p:cNvSpPr/>
          <p:nvPr/>
        </p:nvSpPr>
        <p:spPr>
          <a:xfrm>
            <a:off x="3663950" y="2854325"/>
            <a:ext cx="1760538" cy="17605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" name="MH_Other_15"/>
          <p:cNvSpPr/>
          <p:nvPr/>
        </p:nvSpPr>
        <p:spPr>
          <a:xfrm rot="12674056">
            <a:off x="2683575" y="2713675"/>
            <a:ext cx="929998" cy="123005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>
            <a:gsLst>
              <a:gs pos="15000">
                <a:schemeClr val="bg1"/>
              </a:gs>
              <a:gs pos="95000">
                <a:srgbClr val="FF000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MH_SubTitle_1"/>
          <p:cNvSpPr/>
          <p:nvPr/>
        </p:nvSpPr>
        <p:spPr bwMode="auto">
          <a:xfrm>
            <a:off x="2803525" y="2911475"/>
            <a:ext cx="1063625" cy="1063625"/>
          </a:xfrm>
          <a:prstGeom prst="ellipse">
            <a:avLst/>
          </a:prstGeom>
          <a:solidFill>
            <a:srgbClr val="FFFFFF"/>
          </a:solidFill>
          <a:ln w="635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客户</a:t>
            </a:r>
          </a:p>
        </p:txBody>
      </p:sp>
      <p:sp>
        <p:nvSpPr>
          <p:cNvPr id="64" name="MH_Text_3"/>
          <p:cNvSpPr txBox="1"/>
          <p:nvPr/>
        </p:nvSpPr>
        <p:spPr>
          <a:xfrm>
            <a:off x="5590540" y="4767580"/>
            <a:ext cx="2393315" cy="1097280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订单零散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订单属性和自身属性不匹配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成本持续增加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工作效率较低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MH_Text_2"/>
          <p:cNvSpPr txBox="1"/>
          <p:nvPr/>
        </p:nvSpPr>
        <p:spPr>
          <a:xfrm>
            <a:off x="6462713" y="2306638"/>
            <a:ext cx="2185988" cy="1095375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服务半径具有局限性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获客渠道单一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供应商良莠不齐，选择繁琐</a:t>
            </a:r>
          </a:p>
        </p:txBody>
      </p:sp>
      <p:sp>
        <p:nvSpPr>
          <p:cNvPr id="33" name="MH_Text_1"/>
          <p:cNvSpPr txBox="1"/>
          <p:nvPr/>
        </p:nvSpPr>
        <p:spPr>
          <a:xfrm>
            <a:off x="292100" y="2713038"/>
            <a:ext cx="2187575" cy="10953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购买方式转化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熟悉电商购物环境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渴望线上满足需求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市场现状</a:t>
            </a:r>
          </a:p>
        </p:txBody>
      </p:sp>
      <p:pic>
        <p:nvPicPr>
          <p:cNvPr id="8" name="图片 7" descr="好印网logo-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40200" y="3573145"/>
            <a:ext cx="812800" cy="267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Other_9"/>
          <p:cNvSpPr>
            <a:spLocks noChangeAspect="1"/>
          </p:cNvSpPr>
          <p:nvPr/>
        </p:nvSpPr>
        <p:spPr bwMode="auto">
          <a:xfrm>
            <a:off x="1650048" y="1313498"/>
            <a:ext cx="1195388" cy="1196975"/>
          </a:xfrm>
          <a:prstGeom prst="ellipse">
            <a:avLst/>
          </a:prstGeom>
          <a:solidFill>
            <a:srgbClr val="F9D2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MH_Other_10"/>
          <p:cNvSpPr>
            <a:spLocks noChangeAspect="1"/>
          </p:cNvSpPr>
          <p:nvPr/>
        </p:nvSpPr>
        <p:spPr bwMode="auto">
          <a:xfrm>
            <a:off x="1677035" y="1342073"/>
            <a:ext cx="1141413" cy="1141413"/>
          </a:xfrm>
          <a:prstGeom prst="ellipse">
            <a:avLst/>
          </a:prstGeom>
          <a:solidFill>
            <a:srgbClr val="F3AB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MH_Other_11"/>
          <p:cNvSpPr/>
          <p:nvPr/>
        </p:nvSpPr>
        <p:spPr bwMode="auto">
          <a:xfrm rot="3167261">
            <a:off x="1816108" y="1184852"/>
            <a:ext cx="568488" cy="1070655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MH_SubTitle_1"/>
          <p:cNvSpPr>
            <a:spLocks noChangeAspect="1"/>
          </p:cNvSpPr>
          <p:nvPr/>
        </p:nvSpPr>
        <p:spPr bwMode="auto">
          <a:xfrm>
            <a:off x="1751648" y="1416685"/>
            <a:ext cx="992188" cy="992188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客户</a:t>
            </a:r>
          </a:p>
        </p:txBody>
      </p:sp>
      <p:sp>
        <p:nvSpPr>
          <p:cNvPr id="24" name="MH_Other_12"/>
          <p:cNvSpPr>
            <a:spLocks noChangeAspect="1"/>
          </p:cNvSpPr>
          <p:nvPr/>
        </p:nvSpPr>
        <p:spPr bwMode="auto">
          <a:xfrm flipV="1">
            <a:off x="1815148" y="1480185"/>
            <a:ext cx="865188" cy="865188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H_Other_4"/>
          <p:cNvSpPr/>
          <p:nvPr/>
        </p:nvSpPr>
        <p:spPr bwMode="auto">
          <a:xfrm rot="3167261">
            <a:off x="6241714" y="1283633"/>
            <a:ext cx="568488" cy="1070072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MH_Other_5"/>
          <p:cNvSpPr>
            <a:spLocks noChangeAspect="1"/>
          </p:cNvSpPr>
          <p:nvPr/>
        </p:nvSpPr>
        <p:spPr bwMode="auto">
          <a:xfrm>
            <a:off x="6084253" y="1424623"/>
            <a:ext cx="1195388" cy="1196975"/>
          </a:xfrm>
          <a:prstGeom prst="ellipse">
            <a:avLst/>
          </a:prstGeom>
          <a:solidFill>
            <a:srgbClr val="B0EEE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H_Other_6"/>
          <p:cNvSpPr>
            <a:spLocks noChangeAspect="1"/>
          </p:cNvSpPr>
          <p:nvPr/>
        </p:nvSpPr>
        <p:spPr bwMode="auto">
          <a:xfrm>
            <a:off x="6101715" y="1443673"/>
            <a:ext cx="1141413" cy="1141413"/>
          </a:xfrm>
          <a:prstGeom prst="ellipse">
            <a:avLst/>
          </a:prstGeom>
          <a:solidFill>
            <a:srgbClr val="25ACA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H_SubTitle_2"/>
          <p:cNvSpPr>
            <a:spLocks noChangeAspect="1"/>
          </p:cNvSpPr>
          <p:nvPr/>
        </p:nvSpPr>
        <p:spPr bwMode="auto">
          <a:xfrm>
            <a:off x="6177915" y="1518285"/>
            <a:ext cx="990600" cy="992188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代理商</a:t>
            </a:r>
          </a:p>
        </p:txBody>
      </p:sp>
      <p:sp>
        <p:nvSpPr>
          <p:cNvPr id="15" name="MH_Other_7"/>
          <p:cNvSpPr>
            <a:spLocks noChangeAspect="1"/>
          </p:cNvSpPr>
          <p:nvPr/>
        </p:nvSpPr>
        <p:spPr bwMode="auto">
          <a:xfrm flipV="1">
            <a:off x="6239828" y="1581785"/>
            <a:ext cx="865188" cy="865188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MH_Other_19"/>
          <p:cNvSpPr>
            <a:spLocks noChangeAspect="1"/>
          </p:cNvSpPr>
          <p:nvPr/>
        </p:nvSpPr>
        <p:spPr bwMode="auto">
          <a:xfrm>
            <a:off x="3556318" y="2916873"/>
            <a:ext cx="1612900" cy="1612900"/>
          </a:xfrm>
          <a:prstGeom prst="ellipse">
            <a:avLst/>
          </a:prstGeom>
          <a:solidFill>
            <a:srgbClr val="F2DB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MH_Other_20"/>
          <p:cNvSpPr>
            <a:spLocks noChangeAspect="1"/>
          </p:cNvSpPr>
          <p:nvPr/>
        </p:nvSpPr>
        <p:spPr bwMode="auto">
          <a:xfrm>
            <a:off x="3592830" y="2951798"/>
            <a:ext cx="1541463" cy="154305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MH_Other_21"/>
          <p:cNvSpPr/>
          <p:nvPr/>
        </p:nvSpPr>
        <p:spPr bwMode="auto">
          <a:xfrm rot="3167261">
            <a:off x="3780190" y="2742368"/>
            <a:ext cx="766853" cy="1443159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MH_Title_1"/>
          <p:cNvSpPr>
            <a:spLocks noChangeAspect="1"/>
          </p:cNvSpPr>
          <p:nvPr/>
        </p:nvSpPr>
        <p:spPr bwMode="auto">
          <a:xfrm>
            <a:off x="3694430" y="3054985"/>
            <a:ext cx="1335088" cy="1336675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MH_Other_22"/>
          <p:cNvSpPr>
            <a:spLocks noChangeAspect="1"/>
          </p:cNvSpPr>
          <p:nvPr/>
        </p:nvSpPr>
        <p:spPr bwMode="auto">
          <a:xfrm flipV="1">
            <a:off x="3780155" y="3140710"/>
            <a:ext cx="1165225" cy="1165225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好印网logo-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66845" y="3572510"/>
            <a:ext cx="812800" cy="267970"/>
          </a:xfrm>
          <a:prstGeom prst="rect">
            <a:avLst/>
          </a:prstGeom>
        </p:spPr>
      </p:pic>
      <p:sp>
        <p:nvSpPr>
          <p:cNvPr id="29" name="MH_Other_14"/>
          <p:cNvSpPr>
            <a:spLocks noChangeAspect="1"/>
          </p:cNvSpPr>
          <p:nvPr/>
        </p:nvSpPr>
        <p:spPr bwMode="auto">
          <a:xfrm>
            <a:off x="3766503" y="5496878"/>
            <a:ext cx="1195388" cy="1196975"/>
          </a:xfrm>
          <a:prstGeom prst="ellipse">
            <a:avLst/>
          </a:prstGeom>
          <a:solidFill>
            <a:srgbClr val="CCEAA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MH_Other_15"/>
          <p:cNvSpPr>
            <a:spLocks noChangeAspect="1"/>
          </p:cNvSpPr>
          <p:nvPr/>
        </p:nvSpPr>
        <p:spPr bwMode="auto">
          <a:xfrm>
            <a:off x="3791903" y="5525453"/>
            <a:ext cx="1143000" cy="1141413"/>
          </a:xfrm>
          <a:prstGeom prst="ellipse">
            <a:avLst/>
          </a:prstGeom>
          <a:solidFill>
            <a:srgbClr val="92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MH_Other_16"/>
          <p:cNvSpPr/>
          <p:nvPr/>
        </p:nvSpPr>
        <p:spPr bwMode="auto">
          <a:xfrm rot="3167261">
            <a:off x="3930186" y="5369045"/>
            <a:ext cx="568488" cy="1070026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MH_SubTitle_3"/>
          <p:cNvSpPr>
            <a:spLocks noChangeAspect="1"/>
          </p:cNvSpPr>
          <p:nvPr/>
        </p:nvSpPr>
        <p:spPr bwMode="auto">
          <a:xfrm>
            <a:off x="3869690" y="5600065"/>
            <a:ext cx="989013" cy="992188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供应商</a:t>
            </a:r>
          </a:p>
        </p:txBody>
      </p:sp>
      <p:sp>
        <p:nvSpPr>
          <p:cNvPr id="33" name="MH_Other_17"/>
          <p:cNvSpPr>
            <a:spLocks noChangeAspect="1"/>
          </p:cNvSpPr>
          <p:nvPr/>
        </p:nvSpPr>
        <p:spPr bwMode="auto">
          <a:xfrm flipV="1">
            <a:off x="3931603" y="5663565"/>
            <a:ext cx="865188" cy="865188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" name="直接箭头连接符 1"/>
          <p:cNvCxnSpPr>
            <a:stCxn id="38" idx="1"/>
            <a:endCxn id="20" idx="5"/>
          </p:cNvCxnSpPr>
          <p:nvPr/>
        </p:nvCxnSpPr>
        <p:spPr>
          <a:xfrm flipH="1" flipV="1">
            <a:off x="2670810" y="2335530"/>
            <a:ext cx="1122045" cy="817880"/>
          </a:xfrm>
          <a:prstGeom prst="straightConnector1">
            <a:avLst/>
          </a:prstGeom>
          <a:ln w="28575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" idx="7"/>
            <a:endCxn id="12" idx="3"/>
          </p:cNvCxnSpPr>
          <p:nvPr/>
        </p:nvCxnSpPr>
        <p:spPr>
          <a:xfrm flipV="1">
            <a:off x="4908550" y="2446655"/>
            <a:ext cx="1351280" cy="731520"/>
          </a:xfrm>
          <a:prstGeom prst="straightConnector1">
            <a:avLst/>
          </a:prstGeom>
          <a:ln w="28575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39" idx="4"/>
          </p:cNvCxnSpPr>
          <p:nvPr/>
        </p:nvCxnSpPr>
        <p:spPr>
          <a:xfrm flipH="1">
            <a:off x="4351655" y="4495165"/>
            <a:ext cx="12065" cy="1002030"/>
          </a:xfrm>
          <a:prstGeom prst="straightConnector1">
            <a:avLst/>
          </a:prstGeom>
          <a:ln w="28575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16125" y="2963545"/>
            <a:ext cx="14281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主流产品</a:t>
            </a:r>
            <a:endParaRPr lang="zh-CN" altLang="en-US"/>
          </a:p>
          <a:p>
            <a:pPr algn="r"/>
            <a:r>
              <a:rPr lang="zh-CN" altLang="en-US"/>
              <a:t>贴心服务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95290" y="3054985"/>
            <a:ext cx="11779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客户流量</a:t>
            </a:r>
            <a:endParaRPr lang="zh-CN" altLang="en-US"/>
          </a:p>
          <a:p>
            <a:pPr algn="r"/>
            <a:r>
              <a:rPr lang="zh-CN" altLang="en-US"/>
              <a:t>优质订单</a:t>
            </a:r>
            <a:endParaRPr lang="zh-CN" altLang="en-US"/>
          </a:p>
          <a:p>
            <a:pPr algn="r"/>
            <a:r>
              <a:rPr lang="zh-CN" altLang="en-US"/>
              <a:t>培训服务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99280" y="4495165"/>
            <a:ext cx="13728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规范化文件</a:t>
            </a:r>
            <a:endParaRPr lang="zh-CN" altLang="en-US"/>
          </a:p>
          <a:p>
            <a:pPr algn="r"/>
            <a:r>
              <a:rPr lang="zh-CN" altLang="en-US"/>
              <a:t>大量订单</a:t>
            </a:r>
            <a:endParaRPr lang="zh-CN" altLang="en-US"/>
          </a:p>
          <a:p>
            <a:pPr algn="r"/>
            <a:r>
              <a:rPr lang="zh-CN" altLang="en-US"/>
              <a:t>管理服务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好印价值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Other_1"/>
          <p:cNvSpPr/>
          <p:nvPr/>
        </p:nvSpPr>
        <p:spPr>
          <a:xfrm>
            <a:off x="1970088" y="2455863"/>
            <a:ext cx="790575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369CAB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5" name="MH_Other_2"/>
          <p:cNvSpPr/>
          <p:nvPr/>
        </p:nvSpPr>
        <p:spPr>
          <a:xfrm>
            <a:off x="3438525" y="2455863"/>
            <a:ext cx="792163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E84A1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6" name="MH_Other_3"/>
          <p:cNvSpPr/>
          <p:nvPr/>
        </p:nvSpPr>
        <p:spPr>
          <a:xfrm>
            <a:off x="6383338" y="2455863"/>
            <a:ext cx="790575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F4B4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7" name="MH_Other_4"/>
          <p:cNvSpPr/>
          <p:nvPr/>
        </p:nvSpPr>
        <p:spPr>
          <a:xfrm>
            <a:off x="4911725" y="2455863"/>
            <a:ext cx="792163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4B5754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9" name="MH_SubTitle_1"/>
          <p:cNvSpPr/>
          <p:nvPr/>
        </p:nvSpPr>
        <p:spPr>
          <a:xfrm>
            <a:off x="1706563" y="2190750"/>
            <a:ext cx="1312862" cy="3552825"/>
          </a:xfrm>
          <a:custGeom>
            <a:avLst/>
            <a:gdLst>
              <a:gd name="txL" fmla="*/ 0 w 1313001"/>
              <a:gd name="txT" fmla="*/ 0 h 3552826"/>
              <a:gd name="txR" fmla="*/ 1313001 w 1313001"/>
              <a:gd name="txB" fmla="*/ 3552826 h 3552826"/>
            </a:gdLst>
            <a:ahLst/>
            <a:cxnLst>
              <a:cxn ang="0">
                <a:pos x="658958" y="166539"/>
              </a:cxn>
              <a:cxn ang="0">
                <a:pos x="165194" y="661328"/>
              </a:cxn>
              <a:cxn ang="0">
                <a:pos x="658958" y="1156117"/>
              </a:cxn>
              <a:cxn ang="0">
                <a:pos x="1152728" y="661328"/>
              </a:cxn>
              <a:cxn ang="0">
                <a:pos x="658958" y="166539"/>
              </a:cxn>
              <a:cxn ang="0">
                <a:pos x="655948" y="0"/>
              </a:cxn>
              <a:cxn ang="0">
                <a:pos x="1311889" y="657931"/>
              </a:cxn>
              <a:cxn ang="0">
                <a:pos x="1311889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5948" y="0"/>
              </a:cxn>
            </a:cxnLst>
            <a:rect l="txL" t="txT" r="txR" b="txB"/>
            <a:pathLst>
              <a:path w="1313001" h="3552826">
                <a:moveTo>
                  <a:pt x="659518" y="166539"/>
                </a:moveTo>
                <a:cubicBezTo>
                  <a:pt x="386587" y="166539"/>
                  <a:pt x="165332" y="388064"/>
                  <a:pt x="165332" y="661328"/>
                </a:cubicBezTo>
                <a:cubicBezTo>
                  <a:pt x="165332" y="934592"/>
                  <a:pt x="386587" y="1156117"/>
                  <a:pt x="659518" y="1156117"/>
                </a:cubicBezTo>
                <a:cubicBezTo>
                  <a:pt x="932449" y="1156117"/>
                  <a:pt x="1153704" y="934592"/>
                  <a:pt x="1153704" y="661328"/>
                </a:cubicBezTo>
                <a:cubicBezTo>
                  <a:pt x="1153704" y="388064"/>
                  <a:pt x="932449" y="166539"/>
                  <a:pt x="659518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2" y="0"/>
                  <a:pt x="656501" y="0"/>
                </a:cubicBezTo>
                <a:close/>
              </a:path>
            </a:pathLst>
          </a:custGeom>
          <a:solidFill>
            <a:srgbClr val="E84A1F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优秀的印刷服务</a:t>
            </a:r>
            <a:endParaRPr lang="zh-CN" altLang="en-US" sz="1600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卓越的印刷品质</a:t>
            </a:r>
          </a:p>
        </p:txBody>
      </p:sp>
      <p:sp>
        <p:nvSpPr>
          <p:cNvPr id="3080" name="MH_SubTitle_2"/>
          <p:cNvSpPr/>
          <p:nvPr/>
        </p:nvSpPr>
        <p:spPr>
          <a:xfrm>
            <a:off x="3178175" y="2190750"/>
            <a:ext cx="1314450" cy="3552825"/>
          </a:xfrm>
          <a:custGeom>
            <a:avLst/>
            <a:gdLst>
              <a:gd name="txL" fmla="*/ 0 w 1314208"/>
              <a:gd name="txT" fmla="*/ 0 h 3552826"/>
              <a:gd name="txR" fmla="*/ 1314208 w 1314208"/>
              <a:gd name="txB" fmla="*/ 3552826 h 3552826"/>
            </a:gdLst>
            <a:ahLst/>
            <a:cxnLst>
              <a:cxn ang="0">
                <a:pos x="658073" y="166539"/>
              </a:cxn>
              <a:cxn ang="0">
                <a:pos x="166787" y="661328"/>
              </a:cxn>
              <a:cxn ang="0">
                <a:pos x="658073" y="1156117"/>
              </a:cxn>
              <a:cxn ang="0">
                <a:pos x="1149362" y="661328"/>
              </a:cxn>
              <a:cxn ang="0">
                <a:pos x="658073" y="166539"/>
              </a:cxn>
              <a:cxn ang="0">
                <a:pos x="658072" y="0"/>
              </a:cxn>
              <a:cxn ang="0">
                <a:pos x="1316144" y="657931"/>
              </a:cxn>
              <a:cxn ang="0">
                <a:pos x="1316144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8072" y="0"/>
              </a:cxn>
            </a:cxnLst>
            <a:rect l="txL" t="txT" r="txR" b="txB"/>
            <a:pathLst>
              <a:path w="1314208" h="3552826">
                <a:moveTo>
                  <a:pt x="657105" y="166539"/>
                </a:moveTo>
                <a:cubicBezTo>
                  <a:pt x="386173" y="166539"/>
                  <a:pt x="166539" y="388064"/>
                  <a:pt x="166539" y="661328"/>
                </a:cubicBezTo>
                <a:cubicBezTo>
                  <a:pt x="166539" y="934592"/>
                  <a:pt x="386173" y="1156117"/>
                  <a:pt x="657105" y="1156117"/>
                </a:cubicBezTo>
                <a:cubicBezTo>
                  <a:pt x="928037" y="1156117"/>
                  <a:pt x="1147671" y="934592"/>
                  <a:pt x="1147671" y="661328"/>
                </a:cubicBezTo>
                <a:cubicBezTo>
                  <a:pt x="1147671" y="388064"/>
                  <a:pt x="928037" y="166539"/>
                  <a:pt x="657105" y="166539"/>
                </a:cubicBezTo>
                <a:close/>
                <a:moveTo>
                  <a:pt x="657104" y="0"/>
                </a:moveTo>
                <a:cubicBezTo>
                  <a:pt x="1017083" y="0"/>
                  <a:pt x="1314208" y="297499"/>
                  <a:pt x="1314208" y="657931"/>
                </a:cubicBezTo>
                <a:cubicBezTo>
                  <a:pt x="1314208" y="1641966"/>
                  <a:pt x="1314208" y="2568791"/>
                  <a:pt x="1314208" y="3552826"/>
                </a:cubicBezTo>
                <a:cubicBezTo>
                  <a:pt x="874234" y="3552826"/>
                  <a:pt x="439974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7125" y="0"/>
                  <a:pt x="657104" y="0"/>
                </a:cubicBezTo>
                <a:close/>
              </a:path>
            </a:pathLst>
          </a:custGeom>
          <a:solidFill>
            <a:srgbClr val="4B5754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简洁的购物流程</a:t>
            </a:r>
            <a:endParaRPr lang="zh-CN" altLang="en-US" sz="1600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足不出户完成印刷</a:t>
            </a:r>
          </a:p>
        </p:txBody>
      </p:sp>
      <p:sp>
        <p:nvSpPr>
          <p:cNvPr id="3081" name="MH_SubTitle_3"/>
          <p:cNvSpPr/>
          <p:nvPr/>
        </p:nvSpPr>
        <p:spPr>
          <a:xfrm>
            <a:off x="4651375" y="2190750"/>
            <a:ext cx="1312863" cy="3552825"/>
          </a:xfrm>
          <a:custGeom>
            <a:avLst/>
            <a:gdLst>
              <a:gd name="txL" fmla="*/ 0 w 1313001"/>
              <a:gd name="txT" fmla="*/ 0 h 3552826"/>
              <a:gd name="txR" fmla="*/ 1313001 w 1313001"/>
              <a:gd name="txB" fmla="*/ 3552826 h 3552826"/>
            </a:gdLst>
            <a:ahLst/>
            <a:cxnLst>
              <a:cxn ang="0">
                <a:pos x="655949" y="166539"/>
              </a:cxn>
              <a:cxn ang="0">
                <a:pos x="165196" y="661328"/>
              </a:cxn>
              <a:cxn ang="0">
                <a:pos x="655949" y="1156117"/>
              </a:cxn>
              <a:cxn ang="0">
                <a:pos x="1146702" y="661328"/>
              </a:cxn>
              <a:cxn ang="0">
                <a:pos x="655949" y="166539"/>
              </a:cxn>
              <a:cxn ang="0">
                <a:pos x="655949" y="0"/>
              </a:cxn>
              <a:cxn ang="0">
                <a:pos x="1311897" y="657931"/>
              </a:cxn>
              <a:cxn ang="0">
                <a:pos x="1311897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5949" y="0"/>
              </a:cxn>
            </a:cxnLst>
            <a:rect l="txL" t="txT" r="txR" b="txB"/>
            <a:pathLst>
              <a:path w="1313001" h="3552826">
                <a:moveTo>
                  <a:pt x="656501" y="166539"/>
                </a:moveTo>
                <a:cubicBezTo>
                  <a:pt x="385236" y="166539"/>
                  <a:pt x="165332" y="388064"/>
                  <a:pt x="165332" y="661328"/>
                </a:cubicBezTo>
                <a:cubicBezTo>
                  <a:pt x="165332" y="934592"/>
                  <a:pt x="385236" y="1156117"/>
                  <a:pt x="656501" y="1156117"/>
                </a:cubicBezTo>
                <a:cubicBezTo>
                  <a:pt x="927766" y="1156117"/>
                  <a:pt x="1147670" y="934592"/>
                  <a:pt x="1147670" y="661328"/>
                </a:cubicBezTo>
                <a:cubicBezTo>
                  <a:pt x="1147670" y="388064"/>
                  <a:pt x="927766" y="166539"/>
                  <a:pt x="656501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1641966"/>
                  <a:pt x="1313001" y="2568791"/>
                  <a:pt x="1313001" y="3552826"/>
                </a:cubicBezTo>
                <a:cubicBezTo>
                  <a:pt x="873431" y="3552826"/>
                  <a:pt x="439570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rgbClr val="F4B400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迅捷的反应速度</a:t>
            </a:r>
            <a:endParaRPr lang="zh-CN" altLang="en-US" sz="1600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较短的生产周期</a:t>
            </a:r>
          </a:p>
        </p:txBody>
      </p:sp>
      <p:sp>
        <p:nvSpPr>
          <p:cNvPr id="3082" name="MH_SubTitle_4"/>
          <p:cNvSpPr/>
          <p:nvPr/>
        </p:nvSpPr>
        <p:spPr>
          <a:xfrm>
            <a:off x="6124575" y="2190750"/>
            <a:ext cx="1312863" cy="3552825"/>
          </a:xfrm>
          <a:custGeom>
            <a:avLst/>
            <a:gdLst>
              <a:gd name="txL" fmla="*/ 0 w 1313001"/>
              <a:gd name="txT" fmla="*/ 0 h 3552826"/>
              <a:gd name="txR" fmla="*/ 1313001 w 1313001"/>
              <a:gd name="txB" fmla="*/ 3552826 h 3552826"/>
            </a:gdLst>
            <a:ahLst/>
            <a:cxnLst>
              <a:cxn ang="0">
                <a:pos x="652932" y="166539"/>
              </a:cxn>
              <a:cxn ang="0">
                <a:pos x="159162" y="661328"/>
              </a:cxn>
              <a:cxn ang="0">
                <a:pos x="652932" y="1156117"/>
              </a:cxn>
              <a:cxn ang="0">
                <a:pos x="1146702" y="661328"/>
              </a:cxn>
              <a:cxn ang="0">
                <a:pos x="652932" y="166539"/>
              </a:cxn>
              <a:cxn ang="0">
                <a:pos x="655949" y="0"/>
              </a:cxn>
              <a:cxn ang="0">
                <a:pos x="1311897" y="657931"/>
              </a:cxn>
              <a:cxn ang="0">
                <a:pos x="1311897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5949" y="0"/>
              </a:cxn>
            </a:cxnLst>
            <a:rect l="txL" t="txT" r="txR" b="txB"/>
            <a:pathLst>
              <a:path w="1313001" h="3552826">
                <a:moveTo>
                  <a:pt x="653484" y="166539"/>
                </a:moveTo>
                <a:cubicBezTo>
                  <a:pt x="380553" y="166539"/>
                  <a:pt x="159298" y="388064"/>
                  <a:pt x="159298" y="661328"/>
                </a:cubicBezTo>
                <a:cubicBezTo>
                  <a:pt x="159298" y="934592"/>
                  <a:pt x="380553" y="1156117"/>
                  <a:pt x="653484" y="1156117"/>
                </a:cubicBezTo>
                <a:cubicBezTo>
                  <a:pt x="926415" y="1156117"/>
                  <a:pt x="1147670" y="934592"/>
                  <a:pt x="1147670" y="661328"/>
                </a:cubicBezTo>
                <a:cubicBezTo>
                  <a:pt x="1147670" y="388064"/>
                  <a:pt x="926415" y="166539"/>
                  <a:pt x="653484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rgbClr val="369CAB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线上操作更省时</a:t>
            </a:r>
            <a:endParaRPr lang="zh-CN" altLang="en-US" sz="1600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线下服务更</a:t>
            </a:r>
            <a:endParaRPr lang="zh-CN" altLang="en-US" sz="1600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省心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52320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64255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04435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8910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solidFill>
                  <a:schemeClr val="bg1"/>
                </a:solidFill>
              </a:rPr>
              <a:t>好印品质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5112617090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8040" y="2061210"/>
            <a:ext cx="7190740" cy="3514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成功案例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5920" y="3212465"/>
            <a:ext cx="51142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合作优势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/>
        </p:nvSpPr>
        <p:spPr>
          <a:xfrm>
            <a:off x="3405188" y="2382838"/>
            <a:ext cx="2316163" cy="2206625"/>
          </a:xfrm>
          <a:prstGeom prst="pentagon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MH_Title_1"/>
          <p:cNvSpPr/>
          <p:nvPr/>
        </p:nvSpPr>
        <p:spPr>
          <a:xfrm>
            <a:off x="3802063" y="2849563"/>
            <a:ext cx="1531938" cy="1531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trike="noStrike" noProof="1">
                <a:solidFill>
                  <a:schemeClr val="tx1"/>
                </a:solidFill>
              </a:rPr>
              <a:t>供应商</a:t>
            </a:r>
          </a:p>
        </p:txBody>
      </p:sp>
      <p:sp>
        <p:nvSpPr>
          <p:cNvPr id="7" name="MH_Other_2"/>
          <p:cNvSpPr/>
          <p:nvPr/>
        </p:nvSpPr>
        <p:spPr>
          <a:xfrm rot="19470660">
            <a:off x="3032125" y="2179638"/>
            <a:ext cx="1422400" cy="609600"/>
          </a:xfrm>
          <a:prstGeom prst="triangle">
            <a:avLst/>
          </a:prstGeom>
          <a:solidFill>
            <a:srgbClr val="F46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8" name="MH_Other_3"/>
          <p:cNvSpPr/>
          <p:nvPr/>
        </p:nvSpPr>
        <p:spPr>
          <a:xfrm rot="19470660">
            <a:off x="3408363" y="2133600"/>
            <a:ext cx="584200" cy="5826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46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79" name="MH_SubTitle_1"/>
          <p:cNvSpPr txBox="1"/>
          <p:nvPr/>
        </p:nvSpPr>
        <p:spPr bwMode="auto">
          <a:xfrm>
            <a:off x="879475" y="1979613"/>
            <a:ext cx="2238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线上接单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高效便捷</a:t>
            </a:r>
          </a:p>
        </p:txBody>
      </p:sp>
      <p:sp>
        <p:nvSpPr>
          <p:cNvPr id="3080" name="MH_SubTitle_5"/>
          <p:cNvSpPr txBox="1"/>
          <p:nvPr/>
        </p:nvSpPr>
        <p:spPr bwMode="auto">
          <a:xfrm>
            <a:off x="5946775" y="1833563"/>
            <a:ext cx="22399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选择优势业务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提升利润空间</a:t>
            </a:r>
          </a:p>
        </p:txBody>
      </p:sp>
      <p:sp>
        <p:nvSpPr>
          <p:cNvPr id="13" name="MH_Other_5"/>
          <p:cNvSpPr/>
          <p:nvPr/>
        </p:nvSpPr>
        <p:spPr>
          <a:xfrm rot="2129340" flipH="1">
            <a:off x="4673600" y="2189163"/>
            <a:ext cx="1422400" cy="609600"/>
          </a:xfrm>
          <a:prstGeom prst="triangle">
            <a:avLst/>
          </a:prstGeom>
          <a:solidFill>
            <a:srgbClr val="FCB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4" name="MH_Other_6"/>
          <p:cNvSpPr/>
          <p:nvPr/>
        </p:nvSpPr>
        <p:spPr>
          <a:xfrm rot="2129340" flipH="1">
            <a:off x="5137150" y="2141538"/>
            <a:ext cx="582613" cy="5842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CB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9" name="MH_Other_8"/>
          <p:cNvSpPr/>
          <p:nvPr/>
        </p:nvSpPr>
        <p:spPr>
          <a:xfrm rot="10800000">
            <a:off x="3851275" y="4678363"/>
            <a:ext cx="1423988" cy="609600"/>
          </a:xfrm>
          <a:prstGeom prst="triangle">
            <a:avLst/>
          </a:prstGeom>
          <a:solidFill>
            <a:srgbClr val="4D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20" name="MH_Other_9"/>
          <p:cNvSpPr/>
          <p:nvPr/>
        </p:nvSpPr>
        <p:spPr>
          <a:xfrm rot="10800000">
            <a:off x="4271963" y="4765675"/>
            <a:ext cx="584200" cy="5826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DB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87" name="MH_SubTitle_3"/>
          <p:cNvSpPr txBox="1"/>
          <p:nvPr/>
        </p:nvSpPr>
        <p:spPr bwMode="auto">
          <a:xfrm>
            <a:off x="3448050" y="5392738"/>
            <a:ext cx="22399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专注生产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缩减人力成本</a:t>
            </a:r>
          </a:p>
        </p:txBody>
      </p:sp>
      <p:sp>
        <p:nvSpPr>
          <p:cNvPr id="25" name="MH_Other_11"/>
          <p:cNvSpPr/>
          <p:nvPr/>
        </p:nvSpPr>
        <p:spPr>
          <a:xfrm rot="15116999">
            <a:off x="2568575" y="3729038"/>
            <a:ext cx="1371600" cy="609600"/>
          </a:xfrm>
          <a:prstGeom prst="triangle">
            <a:avLst/>
          </a:prstGeom>
          <a:solidFill>
            <a:srgbClr val="71C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26" name="MH_Other_12"/>
          <p:cNvSpPr/>
          <p:nvPr/>
        </p:nvSpPr>
        <p:spPr>
          <a:xfrm rot="15116999">
            <a:off x="2900363" y="3789363"/>
            <a:ext cx="584200" cy="5842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C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1" name="MH_Other_14"/>
          <p:cNvSpPr/>
          <p:nvPr/>
        </p:nvSpPr>
        <p:spPr>
          <a:xfrm rot="6483001" flipH="1">
            <a:off x="5197475" y="3721100"/>
            <a:ext cx="1371600" cy="609600"/>
          </a:xfrm>
          <a:prstGeom prst="triangle">
            <a:avLst/>
          </a:prstGeom>
          <a:solidFill>
            <a:srgbClr val="717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2" name="MH_Other_15"/>
          <p:cNvSpPr/>
          <p:nvPr/>
        </p:nvSpPr>
        <p:spPr>
          <a:xfrm rot="6483001" flipH="1">
            <a:off x="5654675" y="3781425"/>
            <a:ext cx="582613" cy="5826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7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94" name="MH_SubTitle_2"/>
          <p:cNvSpPr txBox="1"/>
          <p:nvPr/>
        </p:nvSpPr>
        <p:spPr bwMode="auto">
          <a:xfrm>
            <a:off x="377825" y="3686175"/>
            <a:ext cx="2238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strike="noStrike" noProof="1">
                <a:latin typeface="Calibri" pitchFamily="34" charset="0"/>
                <a:ea typeface="宋体" pitchFamily="2" charset="-122"/>
                <a:cs typeface="+mn-ea"/>
                <a:sym typeface="+mn-ea"/>
              </a:rPr>
              <a:t>扩大订单量</a:t>
            </a:r>
            <a:endParaRPr lang="zh-CN" altLang="en-US" sz="1600" strike="noStrike" noProof="1">
              <a:sym typeface="+mn-ea"/>
            </a:endParaRP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strike="noStrike" noProof="1">
                <a:latin typeface="Calibri" pitchFamily="34" charset="0"/>
                <a:ea typeface="宋体" pitchFamily="2" charset="-122"/>
                <a:cs typeface="+mn-ea"/>
                <a:sym typeface="+mn-ea"/>
              </a:rPr>
              <a:t>压缩固定成本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9" name="MH_SubTitle_4"/>
          <p:cNvSpPr txBox="1"/>
          <p:nvPr/>
        </p:nvSpPr>
        <p:spPr>
          <a:xfrm>
            <a:off x="6443663" y="3571875"/>
            <a:ext cx="2238375" cy="871538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获取规范化印刷文件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提升工作效率</a:t>
            </a:r>
          </a:p>
        </p:txBody>
      </p:sp>
      <p:pic>
        <p:nvPicPr>
          <p:cNvPr id="33810" name="图片 1" descr="internet_400px_1148459_easyicon.net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549650" y="2265363"/>
            <a:ext cx="349250" cy="317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3811" name="图片 4" descr="money_bag_1087px_1192959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75263" y="2265363"/>
            <a:ext cx="307975" cy="2952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3812" name="图片 5" descr="pdf_275px_1147272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81675" y="3895725"/>
            <a:ext cx="336550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3813" name="图片 9" descr="contract_391px_1192381_easyicon.net_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48000" y="3921125"/>
            <a:ext cx="333375" cy="3333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3814" name="图片 10" descr="people_928px_1152261_easyicon.n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40225" y="4900613"/>
            <a:ext cx="442913" cy="3048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303530" y="1112520"/>
            <a:ext cx="3950335" cy="638810"/>
          </a:xfrm>
          <a:prstGeom prst="horizontalScroll">
            <a:avLst/>
          </a:prstGeom>
          <a:gradFill>
            <a:gsLst>
              <a:gs pos="25000">
                <a:srgbClr val="F46644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46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4" name="图片 3" descr="internet_400px_1148459_easyicon.net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19405" y="1275080"/>
            <a:ext cx="413385" cy="377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线上接单  高效便捷</a:t>
            </a:r>
            <a:endParaRPr lang="en-US" altLang="zh-CN" noProof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5" name="图片 4" descr="book_445px_1194448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59200" y="3162300"/>
            <a:ext cx="924560" cy="924560"/>
          </a:xfrm>
          <a:prstGeom prst="rect">
            <a:avLst/>
          </a:prstGeom>
        </p:spPr>
      </p:pic>
      <p:pic>
        <p:nvPicPr>
          <p:cNvPr id="6" name="图片 5" descr="business_card_277px_1158551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78885" y="4315460"/>
            <a:ext cx="800735" cy="581660"/>
          </a:xfrm>
          <a:prstGeom prst="rect">
            <a:avLst/>
          </a:prstGeom>
        </p:spPr>
      </p:pic>
      <p:pic>
        <p:nvPicPr>
          <p:cNvPr id="10" name="图片 9" descr="image_picture_373px_1187880_easyicon.ne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46320" y="3134995"/>
            <a:ext cx="676275" cy="676275"/>
          </a:xfrm>
          <a:prstGeom prst="rect">
            <a:avLst/>
          </a:prstGeom>
        </p:spPr>
      </p:pic>
      <p:pic>
        <p:nvPicPr>
          <p:cNvPr id="14" name="图片 13" descr="contract_391px_1192381_easyicon.net_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85055" y="4126230"/>
            <a:ext cx="780415" cy="780415"/>
          </a:xfrm>
          <a:prstGeom prst="rect">
            <a:avLst/>
          </a:prstGeom>
        </p:spPr>
      </p:pic>
      <p:pic>
        <p:nvPicPr>
          <p:cNvPr id="24" name="图片 23" descr="device_computer_233px_1185595_easyicon.net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1970" y="3067050"/>
            <a:ext cx="2219325" cy="1943100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5320" y="3257550"/>
            <a:ext cx="1943100" cy="1143000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 flipV="1">
            <a:off x="2798445" y="4000500"/>
            <a:ext cx="990600" cy="9525"/>
          </a:xfrm>
          <a:prstGeom prst="straightConnector1">
            <a:avLst/>
          </a:prstGeom>
          <a:ln w="44450" cmpd="sng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Factory_512px_1177649_easyicon.net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78320" y="3044825"/>
            <a:ext cx="1858645" cy="1858645"/>
          </a:xfrm>
          <a:prstGeom prst="rect">
            <a:avLst/>
          </a:prstGeom>
        </p:spPr>
      </p:pic>
      <p:cxnSp>
        <p:nvCxnSpPr>
          <p:cNvPr id="15" name="直接箭头连接符 14"/>
          <p:cNvCxnSpPr>
            <a:endCxn id="9" idx="1"/>
          </p:cNvCxnSpPr>
          <p:nvPr/>
        </p:nvCxnSpPr>
        <p:spPr>
          <a:xfrm>
            <a:off x="5655945" y="3963670"/>
            <a:ext cx="1222375" cy="10795"/>
          </a:xfrm>
          <a:prstGeom prst="straightConnector1">
            <a:avLst/>
          </a:prstGeom>
          <a:ln w="44450" cmpd="sng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Kingsoft Office WPP</Application>
  <PresentationFormat>顶置</PresentationFormat>
  <Paragraphs>112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Word.Document.12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At-IT</dc:creator>
  <cp:lastModifiedBy>At-IT</cp:lastModifiedBy>
  <cp:revision>12</cp:revision>
  <dcterms:created xsi:type="dcterms:W3CDTF">2015-11-24T06:40:00Z</dcterms:created>
  <dcterms:modified xsi:type="dcterms:W3CDTF">2015-12-04T06:42:22Z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